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75" r:id="rId2"/>
    <p:sldId id="278" r:id="rId3"/>
    <p:sldId id="296" r:id="rId4"/>
    <p:sldId id="280" r:id="rId5"/>
    <p:sldId id="281" r:id="rId6"/>
    <p:sldId id="283" r:id="rId7"/>
    <p:sldId id="284" r:id="rId8"/>
    <p:sldId id="285" r:id="rId9"/>
    <p:sldId id="286" r:id="rId10"/>
    <p:sldId id="287" r:id="rId11"/>
    <p:sldId id="288" r:id="rId12"/>
    <p:sldId id="299" r:id="rId13"/>
    <p:sldId id="290" r:id="rId14"/>
    <p:sldId id="298" r:id="rId15"/>
    <p:sldId id="293" r:id="rId16"/>
    <p:sldId id="294" r:id="rId17"/>
    <p:sldId id="297" r:id="rId18"/>
    <p:sldId id="295" r:id="rId19"/>
    <p:sldId id="282"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mmer Bartczak" initials="SB" lastIdx="1" clrIdx="0">
    <p:extLst>
      <p:ext uri="{19B8F6BF-5375-455C-9EA6-DF929625EA0E}">
        <p15:presenceInfo xmlns:p15="http://schemas.microsoft.com/office/powerpoint/2012/main" userId="S-1-5-21-729304478-308950052-1232828436-18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86560" autoAdjust="0"/>
  </p:normalViewPr>
  <p:slideViewPr>
    <p:cSldViewPr snapToGrid="0">
      <p:cViewPr varScale="1">
        <p:scale>
          <a:sx n="100" d="100"/>
          <a:sy n="100" d="100"/>
        </p:scale>
        <p:origin x="82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20126E0-A142-4163-8B50-465C4E2CD223}" type="datetimeFigureOut">
              <a:rPr lang="en-US" smtClean="0"/>
              <a:t>3/2/2016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1BF76C6-84B3-42B8-9EE4-882440855EBF}" type="slidenum">
              <a:rPr lang="en-US" smtClean="0"/>
              <a:t>‹#›</a:t>
            </a:fld>
            <a:endParaRPr lang="en-US"/>
          </a:p>
        </p:txBody>
      </p:sp>
    </p:spTree>
    <p:extLst>
      <p:ext uri="{BB962C8B-B14F-4D97-AF65-F5344CB8AC3E}">
        <p14:creationId xmlns:p14="http://schemas.microsoft.com/office/powerpoint/2010/main" val="21198425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B6EDA1F-881E-48DD-A369-B2FF5F175A64}" type="datetimeFigureOut">
              <a:rPr lang="en-US" smtClean="0"/>
              <a:t>3/2/2016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8FDDD8AC-9DB2-4BDE-947E-1D6ABF179343}" type="slidenum">
              <a:rPr lang="en-US" smtClean="0"/>
              <a:t>‹#›</a:t>
            </a:fld>
            <a:endParaRPr lang="en-US"/>
          </a:p>
        </p:txBody>
      </p:sp>
    </p:spTree>
    <p:extLst>
      <p:ext uri="{BB962C8B-B14F-4D97-AF65-F5344CB8AC3E}">
        <p14:creationId xmlns:p14="http://schemas.microsoft.com/office/powerpoint/2010/main" val="4109579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DDD8AC-9DB2-4BDE-947E-1D6ABF179343}" type="slidenum">
              <a:rPr lang="en-US" smtClean="0"/>
              <a:t>2</a:t>
            </a:fld>
            <a:endParaRPr lang="en-US"/>
          </a:p>
        </p:txBody>
      </p:sp>
    </p:spTree>
    <p:extLst>
      <p:ext uri="{BB962C8B-B14F-4D97-AF65-F5344CB8AC3E}">
        <p14:creationId xmlns:p14="http://schemas.microsoft.com/office/powerpoint/2010/main" val="2582130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Lots of scholarly research on automation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Substitution myth- Like believe that automation frees us to spend our time on higher pursuits but doesn’t otherwise alter the way we behave or think.   Scholars know automation simply supplant human activity but rather changes it, often in ways unintended and unanticipated by the designers of automation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Complacency &amp; bias–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	Automation complacency occurs when a computer lulls us into a false sense of security. Confident that the machine will work flawlessly and handle any problem that crops up, we allow our attention to drift. We become disengaged from our work, and our awareness of what’s going on around us fades. Automation bias occurs when we place too much faith in the accuracy of the information coming through our monitors. Our trust in the software becomes so strong that we ignore or discount other information sources, including our own eyes and ears. When a computer provides incorrect or insufficient data, we remain oblivious to the error.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Observers vs. actors--The way computers can weaken awareness and attentiveness points to a deeper problem. Automation turns us from actors into observers. Instead of manipulating the yoke, we watch the screen. That shift may make our lives easier, but it can also inhibit the development of expertise.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Reality is no machine is infallible.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Will break</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Will encounter circumstances never anticipated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With more complexity &amp; interconnection failures become even harder to detect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Have to operate in a imperfect world</a:t>
            </a:r>
            <a:endParaRPr lang="en-US" dirty="0"/>
          </a:p>
        </p:txBody>
      </p:sp>
      <p:sp>
        <p:nvSpPr>
          <p:cNvPr id="4" name="Slide Number Placeholder 3"/>
          <p:cNvSpPr>
            <a:spLocks noGrp="1"/>
          </p:cNvSpPr>
          <p:nvPr>
            <p:ph type="sldNum" sz="quarter" idx="10"/>
          </p:nvPr>
        </p:nvSpPr>
        <p:spPr/>
        <p:txBody>
          <a:bodyPr/>
          <a:lstStyle/>
          <a:p>
            <a:fld id="{8FDDD8AC-9DB2-4BDE-947E-1D6ABF179343}" type="slidenum">
              <a:rPr lang="en-US" smtClean="0"/>
              <a:t>6</a:t>
            </a:fld>
            <a:endParaRPr lang="en-US"/>
          </a:p>
        </p:txBody>
      </p:sp>
    </p:spTree>
    <p:extLst>
      <p:ext uri="{BB962C8B-B14F-4D97-AF65-F5344CB8AC3E}">
        <p14:creationId xmlns:p14="http://schemas.microsoft.com/office/powerpoint/2010/main" val="3980491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dirty="0"/>
              <a:t>Internet/no history/here &amp; now/ problems crop up later</a:t>
            </a:r>
          </a:p>
          <a:p>
            <a:pPr lvl="1"/>
            <a:endParaRPr lang="en-US" sz="1200" dirty="0"/>
          </a:p>
          <a:p>
            <a:endParaRPr lang="en-US" dirty="0"/>
          </a:p>
        </p:txBody>
      </p:sp>
      <p:sp>
        <p:nvSpPr>
          <p:cNvPr id="4" name="Slide Number Placeholder 3"/>
          <p:cNvSpPr>
            <a:spLocks noGrp="1"/>
          </p:cNvSpPr>
          <p:nvPr>
            <p:ph type="sldNum" sz="quarter" idx="10"/>
          </p:nvPr>
        </p:nvSpPr>
        <p:spPr/>
        <p:txBody>
          <a:bodyPr/>
          <a:lstStyle/>
          <a:p>
            <a:fld id="{8FDDD8AC-9DB2-4BDE-947E-1D6ABF179343}" type="slidenum">
              <a:rPr lang="en-US" smtClean="0"/>
              <a:t>7</a:t>
            </a:fld>
            <a:endParaRPr lang="en-US"/>
          </a:p>
        </p:txBody>
      </p:sp>
    </p:spTree>
    <p:extLst>
      <p:ext uri="{BB962C8B-B14F-4D97-AF65-F5344CB8AC3E}">
        <p14:creationId xmlns:p14="http://schemas.microsoft.com/office/powerpoint/2010/main" val="114804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DDD8AC-9DB2-4BDE-947E-1D6ABF179343}" type="slidenum">
              <a:rPr lang="en-US" smtClean="0"/>
              <a:t>9</a:t>
            </a:fld>
            <a:endParaRPr lang="en-US"/>
          </a:p>
        </p:txBody>
      </p:sp>
    </p:spTree>
    <p:extLst>
      <p:ext uri="{BB962C8B-B14F-4D97-AF65-F5344CB8AC3E}">
        <p14:creationId xmlns:p14="http://schemas.microsoft.com/office/powerpoint/2010/main" val="940849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indent="-228600">
              <a:lnSpc>
                <a:spcPct val="90000"/>
              </a:lnSpc>
              <a:spcBef>
                <a:spcPts val="500"/>
              </a:spcBef>
              <a:buFont typeface="Arial" panose="020B0604020202020204" pitchFamily="34" charset="0"/>
              <a:buChar char="•"/>
            </a:pPr>
            <a:r>
              <a:rPr lang="en-US" sz="2400" dirty="0">
                <a:solidFill>
                  <a:srgbClr val="002060"/>
                </a:solidFill>
              </a:rPr>
              <a:t>Computer designers see human operators as “unreliable and inefficient,” so they strive to give the operators as small a role as possible </a:t>
            </a:r>
          </a:p>
          <a:p>
            <a:pPr marL="685800" lvl="1" indent="-228600">
              <a:lnSpc>
                <a:spcPct val="90000"/>
              </a:lnSpc>
              <a:spcBef>
                <a:spcPts val="500"/>
              </a:spcBef>
              <a:buFont typeface="Arial" panose="020B0604020202020204" pitchFamily="34" charset="0"/>
              <a:buChar char="•"/>
            </a:pPr>
            <a:r>
              <a:rPr lang="en-US" sz="2400" dirty="0">
                <a:solidFill>
                  <a:srgbClr val="002060"/>
                </a:solidFill>
              </a:rPr>
              <a:t>So operators end up functioning as mere monitors, passive watchers of screens.</a:t>
            </a:r>
          </a:p>
          <a:p>
            <a:pPr marL="685800" lvl="1" indent="-228600">
              <a:lnSpc>
                <a:spcPct val="90000"/>
              </a:lnSpc>
              <a:spcBef>
                <a:spcPts val="500"/>
              </a:spcBef>
              <a:buFont typeface="Arial" panose="020B0604020202020204" pitchFamily="34" charset="0"/>
              <a:buChar char="•"/>
            </a:pPr>
            <a:r>
              <a:rPr lang="en-US" sz="2400" dirty="0">
                <a:solidFill>
                  <a:srgbClr val="002060"/>
                </a:solidFill>
              </a:rPr>
              <a:t>Because skills “deteriorate when they are not used,” even an experienced operator eventually begins to act like an inexperienced one  </a:t>
            </a:r>
          </a:p>
          <a:p>
            <a:endParaRPr lang="en-US" dirty="0"/>
          </a:p>
        </p:txBody>
      </p:sp>
      <p:sp>
        <p:nvSpPr>
          <p:cNvPr id="4" name="Slide Number Placeholder 3"/>
          <p:cNvSpPr>
            <a:spLocks noGrp="1"/>
          </p:cNvSpPr>
          <p:nvPr>
            <p:ph type="sldNum" sz="quarter" idx="10"/>
          </p:nvPr>
        </p:nvSpPr>
        <p:spPr/>
        <p:txBody>
          <a:bodyPr/>
          <a:lstStyle/>
          <a:p>
            <a:fld id="{8FDDD8AC-9DB2-4BDE-947E-1D6ABF179343}" type="slidenum">
              <a:rPr lang="en-US" smtClean="0"/>
              <a:t>16</a:t>
            </a:fld>
            <a:endParaRPr lang="en-US"/>
          </a:p>
        </p:txBody>
      </p:sp>
    </p:spTree>
    <p:extLst>
      <p:ext uri="{BB962C8B-B14F-4D97-AF65-F5344CB8AC3E}">
        <p14:creationId xmlns:p14="http://schemas.microsoft.com/office/powerpoint/2010/main" val="33894500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3" name="Picture 2" descr="iStock_000005807936Small.jpg"/>
          <p:cNvPicPr>
            <a:picLocks noChangeAspect="1"/>
          </p:cNvPicPr>
          <p:nvPr userDrawn="1"/>
        </p:nvPicPr>
        <p:blipFill rotWithShape="1">
          <a:blip r:embed="rId2">
            <a:alphaModFix amt="78000"/>
            <a:extLst>
              <a:ext uri="{28A0092B-C50C-407E-A947-70E740481C1C}">
                <a14:useLocalDpi xmlns:a14="http://schemas.microsoft.com/office/drawing/2010/main" val="0"/>
              </a:ext>
            </a:extLst>
          </a:blip>
          <a:srcRect b="38300"/>
          <a:stretch/>
        </p:blipFill>
        <p:spPr>
          <a:xfrm>
            <a:off x="0" y="1186250"/>
            <a:ext cx="12192000" cy="4409865"/>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5232" y="5886439"/>
            <a:ext cx="2874248" cy="822272"/>
          </a:xfrm>
          <a:prstGeom prst="rect">
            <a:avLst/>
          </a:prstGeom>
        </p:spPr>
      </p:pic>
    </p:spTree>
    <p:extLst>
      <p:ext uri="{BB962C8B-B14F-4D97-AF65-F5344CB8AC3E}">
        <p14:creationId xmlns:p14="http://schemas.microsoft.com/office/powerpoint/2010/main" val="1208764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6" name="Rectangle 5"/>
          <p:cNvSpPr/>
          <p:nvPr userDrawn="1"/>
        </p:nvSpPr>
        <p:spPr>
          <a:xfrm>
            <a:off x="1" y="1186249"/>
            <a:ext cx="12192000" cy="4475392"/>
          </a:xfrm>
          <a:prstGeom prst="rect">
            <a:avLst/>
          </a:prstGeom>
          <a:solidFill>
            <a:schemeClr val="bg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39222"/>
            <a:endParaRPr lang="en-US" sz="2123">
              <a:solidFill>
                <a:srgbClr val="FFFFFE"/>
              </a:solidFill>
            </a:endParaRPr>
          </a:p>
        </p:txBody>
      </p:sp>
      <p:pic>
        <p:nvPicPr>
          <p:cNvPr id="2" name="Picture 1"/>
          <p:cNvPicPr>
            <a:picLocks noChangeAspect="1"/>
          </p:cNvPicPr>
          <p:nvPr userDrawn="1"/>
        </p:nvPicPr>
        <p:blipFill>
          <a:blip r:embed="rId2"/>
          <a:stretch>
            <a:fillRect/>
          </a:stretch>
        </p:blipFill>
        <p:spPr>
          <a:xfrm>
            <a:off x="307911" y="5947458"/>
            <a:ext cx="2591563" cy="743875"/>
          </a:xfrm>
          <a:prstGeom prst="rect">
            <a:avLst/>
          </a:prstGeom>
        </p:spPr>
      </p:pic>
    </p:spTree>
    <p:extLst>
      <p:ext uri="{BB962C8B-B14F-4D97-AF65-F5344CB8AC3E}">
        <p14:creationId xmlns:p14="http://schemas.microsoft.com/office/powerpoint/2010/main" val="101953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301E760-115E-4AFA-9411-56A275F93B0E}" type="datetimeFigureOut">
              <a:rPr lang="en-US" smtClean="0"/>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5F71D0-BB4A-455D-8E3B-DDCDAE26635F}" type="slidenum">
              <a:rPr lang="en-US" smtClean="0"/>
              <a:t>‹#›</a:t>
            </a:fld>
            <a:endParaRPr lang="en-US"/>
          </a:p>
        </p:txBody>
      </p:sp>
    </p:spTree>
    <p:extLst>
      <p:ext uri="{BB962C8B-B14F-4D97-AF65-F5344CB8AC3E}">
        <p14:creationId xmlns:p14="http://schemas.microsoft.com/office/powerpoint/2010/main" val="147451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415">
                <a:solidFill>
                  <a:schemeClr val="tx1">
                    <a:tint val="75000"/>
                  </a:schemeClr>
                </a:solidFill>
              </a:defRPr>
            </a:lvl1pPr>
          </a:lstStyle>
          <a:p>
            <a:pPr defTabSz="539222"/>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415">
                <a:solidFill>
                  <a:schemeClr val="tx1">
                    <a:tint val="75000"/>
                  </a:schemeClr>
                </a:solidFill>
              </a:defRPr>
            </a:lvl1pPr>
          </a:lstStyle>
          <a:p>
            <a:pPr defTabSz="539222"/>
            <a:fld id="{351EA93E-94FD-A14B-BF36-1D7EAAD0B7E3}" type="slidenum">
              <a:rPr lang="en-US" smtClean="0">
                <a:solidFill>
                  <a:prstClr val="black">
                    <a:tint val="75000"/>
                  </a:prstClr>
                </a:solidFill>
              </a:rPr>
              <a:pPr defTabSz="539222"/>
              <a:t>‹#›</a:t>
            </a:fld>
            <a:endParaRPr lang="en-US">
              <a:solidFill>
                <a:prstClr val="black">
                  <a:tint val="75000"/>
                </a:prstClr>
              </a:solidFill>
            </a:endParaRPr>
          </a:p>
        </p:txBody>
      </p:sp>
    </p:spTree>
    <p:extLst>
      <p:ext uri="{BB962C8B-B14F-4D97-AF65-F5344CB8AC3E}">
        <p14:creationId xmlns:p14="http://schemas.microsoft.com/office/powerpoint/2010/main" val="3640362586"/>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82" r:id="rId3"/>
  </p:sldLayoutIdLst>
  <p:txStyles>
    <p:titleStyle>
      <a:lvl1pPr algn="ctr" defTabSz="539222" rtl="0" eaLnBrk="1" latinLnBrk="0" hangingPunct="1">
        <a:spcBef>
          <a:spcPct val="0"/>
        </a:spcBef>
        <a:buNone/>
        <a:defRPr sz="5189" kern="1200">
          <a:solidFill>
            <a:schemeClr val="tx1"/>
          </a:solidFill>
          <a:latin typeface="+mj-lt"/>
          <a:ea typeface="+mj-ea"/>
          <a:cs typeface="+mj-cs"/>
        </a:defRPr>
      </a:lvl1pPr>
    </p:titleStyle>
    <p:bodyStyle>
      <a:lvl1pPr marL="404416" indent="-404416" algn="l" defTabSz="539222" rtl="0" eaLnBrk="1" latinLnBrk="0" hangingPunct="1">
        <a:spcBef>
          <a:spcPct val="20000"/>
        </a:spcBef>
        <a:buFont typeface="Arial"/>
        <a:buChar char="•"/>
        <a:defRPr sz="3774" kern="1200">
          <a:solidFill>
            <a:schemeClr val="tx1"/>
          </a:solidFill>
          <a:latin typeface="+mn-lt"/>
          <a:ea typeface="+mn-ea"/>
          <a:cs typeface="+mn-cs"/>
        </a:defRPr>
      </a:lvl1pPr>
      <a:lvl2pPr marL="876235" indent="-337014" algn="l" defTabSz="539222" rtl="0" eaLnBrk="1" latinLnBrk="0" hangingPunct="1">
        <a:spcBef>
          <a:spcPct val="20000"/>
        </a:spcBef>
        <a:buFont typeface="Arial"/>
        <a:buChar char="–"/>
        <a:defRPr sz="3302" kern="1200">
          <a:solidFill>
            <a:schemeClr val="tx1"/>
          </a:solidFill>
          <a:latin typeface="+mn-lt"/>
          <a:ea typeface="+mn-ea"/>
          <a:cs typeface="+mn-cs"/>
        </a:defRPr>
      </a:lvl2pPr>
      <a:lvl3pPr marL="1348054" indent="-269611" algn="l" defTabSz="539222" rtl="0" eaLnBrk="1" latinLnBrk="0" hangingPunct="1">
        <a:spcBef>
          <a:spcPct val="20000"/>
        </a:spcBef>
        <a:buFont typeface="Arial"/>
        <a:buChar char="•"/>
        <a:defRPr sz="2831" kern="1200">
          <a:solidFill>
            <a:schemeClr val="tx1"/>
          </a:solidFill>
          <a:latin typeface="+mn-lt"/>
          <a:ea typeface="+mn-ea"/>
          <a:cs typeface="+mn-cs"/>
        </a:defRPr>
      </a:lvl3pPr>
      <a:lvl4pPr marL="1887276" indent="-269611" algn="l" defTabSz="539222" rtl="0" eaLnBrk="1" latinLnBrk="0" hangingPunct="1">
        <a:spcBef>
          <a:spcPct val="20000"/>
        </a:spcBef>
        <a:buFont typeface="Arial"/>
        <a:buChar char="–"/>
        <a:defRPr sz="2359" kern="1200">
          <a:solidFill>
            <a:schemeClr val="tx1"/>
          </a:solidFill>
          <a:latin typeface="+mn-lt"/>
          <a:ea typeface="+mn-ea"/>
          <a:cs typeface="+mn-cs"/>
        </a:defRPr>
      </a:lvl4pPr>
      <a:lvl5pPr marL="2426498" indent="-269611" algn="l" defTabSz="539222" rtl="0" eaLnBrk="1" latinLnBrk="0" hangingPunct="1">
        <a:spcBef>
          <a:spcPct val="20000"/>
        </a:spcBef>
        <a:buFont typeface="Arial"/>
        <a:buChar char="»"/>
        <a:defRPr sz="2359" kern="1200">
          <a:solidFill>
            <a:schemeClr val="tx1"/>
          </a:solidFill>
          <a:latin typeface="+mn-lt"/>
          <a:ea typeface="+mn-ea"/>
          <a:cs typeface="+mn-cs"/>
        </a:defRPr>
      </a:lvl5pPr>
      <a:lvl6pPr marL="2965719" indent="-269611" algn="l" defTabSz="539222" rtl="0" eaLnBrk="1" latinLnBrk="0" hangingPunct="1">
        <a:spcBef>
          <a:spcPct val="20000"/>
        </a:spcBef>
        <a:buFont typeface="Arial"/>
        <a:buChar char="•"/>
        <a:defRPr sz="2359" kern="1200">
          <a:solidFill>
            <a:schemeClr val="tx1"/>
          </a:solidFill>
          <a:latin typeface="+mn-lt"/>
          <a:ea typeface="+mn-ea"/>
          <a:cs typeface="+mn-cs"/>
        </a:defRPr>
      </a:lvl6pPr>
      <a:lvl7pPr marL="3504941" indent="-269611" algn="l" defTabSz="539222" rtl="0" eaLnBrk="1" latinLnBrk="0" hangingPunct="1">
        <a:spcBef>
          <a:spcPct val="20000"/>
        </a:spcBef>
        <a:buFont typeface="Arial"/>
        <a:buChar char="•"/>
        <a:defRPr sz="2359" kern="1200">
          <a:solidFill>
            <a:schemeClr val="tx1"/>
          </a:solidFill>
          <a:latin typeface="+mn-lt"/>
          <a:ea typeface="+mn-ea"/>
          <a:cs typeface="+mn-cs"/>
        </a:defRPr>
      </a:lvl7pPr>
      <a:lvl8pPr marL="4044163" indent="-269611" algn="l" defTabSz="539222" rtl="0" eaLnBrk="1" latinLnBrk="0" hangingPunct="1">
        <a:spcBef>
          <a:spcPct val="20000"/>
        </a:spcBef>
        <a:buFont typeface="Arial"/>
        <a:buChar char="•"/>
        <a:defRPr sz="2359" kern="1200">
          <a:solidFill>
            <a:schemeClr val="tx1"/>
          </a:solidFill>
          <a:latin typeface="+mn-lt"/>
          <a:ea typeface="+mn-ea"/>
          <a:cs typeface="+mn-cs"/>
        </a:defRPr>
      </a:lvl8pPr>
      <a:lvl9pPr marL="4583384" indent="-269611" algn="l" defTabSz="539222" rtl="0" eaLnBrk="1" latinLnBrk="0" hangingPunct="1">
        <a:spcBef>
          <a:spcPct val="20000"/>
        </a:spcBef>
        <a:buFont typeface="Arial"/>
        <a:buChar char="•"/>
        <a:defRPr sz="2359" kern="1200">
          <a:solidFill>
            <a:schemeClr val="tx1"/>
          </a:solidFill>
          <a:latin typeface="+mn-lt"/>
          <a:ea typeface="+mn-ea"/>
          <a:cs typeface="+mn-cs"/>
        </a:defRPr>
      </a:lvl9pPr>
    </p:bodyStyle>
    <p:otherStyle>
      <a:defPPr>
        <a:defRPr lang="en-US"/>
      </a:defPPr>
      <a:lvl1pPr marL="0" algn="l" defTabSz="539222" rtl="0" eaLnBrk="1" latinLnBrk="0" hangingPunct="1">
        <a:defRPr sz="2123" kern="1200">
          <a:solidFill>
            <a:schemeClr val="tx1"/>
          </a:solidFill>
          <a:latin typeface="+mn-lt"/>
          <a:ea typeface="+mn-ea"/>
          <a:cs typeface="+mn-cs"/>
        </a:defRPr>
      </a:lvl1pPr>
      <a:lvl2pPr marL="539222" algn="l" defTabSz="539222" rtl="0" eaLnBrk="1" latinLnBrk="0" hangingPunct="1">
        <a:defRPr sz="2123" kern="1200">
          <a:solidFill>
            <a:schemeClr val="tx1"/>
          </a:solidFill>
          <a:latin typeface="+mn-lt"/>
          <a:ea typeface="+mn-ea"/>
          <a:cs typeface="+mn-cs"/>
        </a:defRPr>
      </a:lvl2pPr>
      <a:lvl3pPr marL="1078443" algn="l" defTabSz="539222" rtl="0" eaLnBrk="1" latinLnBrk="0" hangingPunct="1">
        <a:defRPr sz="2123" kern="1200">
          <a:solidFill>
            <a:schemeClr val="tx1"/>
          </a:solidFill>
          <a:latin typeface="+mn-lt"/>
          <a:ea typeface="+mn-ea"/>
          <a:cs typeface="+mn-cs"/>
        </a:defRPr>
      </a:lvl3pPr>
      <a:lvl4pPr marL="1617665" algn="l" defTabSz="539222" rtl="0" eaLnBrk="1" latinLnBrk="0" hangingPunct="1">
        <a:defRPr sz="2123" kern="1200">
          <a:solidFill>
            <a:schemeClr val="tx1"/>
          </a:solidFill>
          <a:latin typeface="+mn-lt"/>
          <a:ea typeface="+mn-ea"/>
          <a:cs typeface="+mn-cs"/>
        </a:defRPr>
      </a:lvl4pPr>
      <a:lvl5pPr marL="2156887" algn="l" defTabSz="539222" rtl="0" eaLnBrk="1" latinLnBrk="0" hangingPunct="1">
        <a:defRPr sz="2123" kern="1200">
          <a:solidFill>
            <a:schemeClr val="tx1"/>
          </a:solidFill>
          <a:latin typeface="+mn-lt"/>
          <a:ea typeface="+mn-ea"/>
          <a:cs typeface="+mn-cs"/>
        </a:defRPr>
      </a:lvl5pPr>
      <a:lvl6pPr marL="2696108" algn="l" defTabSz="539222" rtl="0" eaLnBrk="1" latinLnBrk="0" hangingPunct="1">
        <a:defRPr sz="2123" kern="1200">
          <a:solidFill>
            <a:schemeClr val="tx1"/>
          </a:solidFill>
          <a:latin typeface="+mn-lt"/>
          <a:ea typeface="+mn-ea"/>
          <a:cs typeface="+mn-cs"/>
        </a:defRPr>
      </a:lvl6pPr>
      <a:lvl7pPr marL="3235330" algn="l" defTabSz="539222" rtl="0" eaLnBrk="1" latinLnBrk="0" hangingPunct="1">
        <a:defRPr sz="2123" kern="1200">
          <a:solidFill>
            <a:schemeClr val="tx1"/>
          </a:solidFill>
          <a:latin typeface="+mn-lt"/>
          <a:ea typeface="+mn-ea"/>
          <a:cs typeface="+mn-cs"/>
        </a:defRPr>
      </a:lvl7pPr>
      <a:lvl8pPr marL="3774552" algn="l" defTabSz="539222" rtl="0" eaLnBrk="1" latinLnBrk="0" hangingPunct="1">
        <a:defRPr sz="2123" kern="1200">
          <a:solidFill>
            <a:schemeClr val="tx1"/>
          </a:solidFill>
          <a:latin typeface="+mn-lt"/>
          <a:ea typeface="+mn-ea"/>
          <a:cs typeface="+mn-cs"/>
        </a:defRPr>
      </a:lvl8pPr>
      <a:lvl9pPr marL="4313773" algn="l" defTabSz="539222" rtl="0" eaLnBrk="1" latinLnBrk="0" hangingPunct="1">
        <a:defRPr sz="212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704" y="1428868"/>
            <a:ext cx="7327882" cy="4148828"/>
          </a:xfrm>
          <a:prstGeom prst="rect">
            <a:avLst/>
          </a:prstGeom>
          <a:noFill/>
        </p:spPr>
        <p:txBody>
          <a:bodyPr wrap="square" rtlCol="0">
            <a:spAutoFit/>
          </a:bodyPr>
          <a:lstStyle/>
          <a:p>
            <a:pPr defTabSz="539222">
              <a:lnSpc>
                <a:spcPct val="110000"/>
              </a:lnSpc>
            </a:pPr>
            <a:r>
              <a:rPr lang="en-US" sz="4400" dirty="0">
                <a:solidFill>
                  <a:srgbClr val="002060"/>
                </a:solidFill>
                <a:cs typeface="Avenir Heavy"/>
              </a:rPr>
              <a:t>Freight Cost Complexities–The Price of Not Knowing</a:t>
            </a:r>
          </a:p>
          <a:p>
            <a:pPr defTabSz="539222">
              <a:lnSpc>
                <a:spcPct val="110000"/>
              </a:lnSpc>
            </a:pPr>
            <a:endParaRPr lang="en-US" sz="4400" dirty="0">
              <a:solidFill>
                <a:srgbClr val="002060"/>
              </a:solidFill>
              <a:cs typeface="Avenir Heavy"/>
            </a:endParaRPr>
          </a:p>
          <a:p>
            <a:pPr defTabSz="539222">
              <a:lnSpc>
                <a:spcPct val="110000"/>
              </a:lnSpc>
            </a:pPr>
            <a:endParaRPr lang="en-US" sz="2400" dirty="0">
              <a:solidFill>
                <a:srgbClr val="002060"/>
              </a:solidFill>
              <a:cs typeface="Avenir Heavy"/>
            </a:endParaRPr>
          </a:p>
          <a:p>
            <a:pPr defTabSz="539222"/>
            <a:r>
              <a:rPr lang="en-US" sz="2400" dirty="0">
                <a:solidFill>
                  <a:srgbClr val="002060"/>
                </a:solidFill>
                <a:cs typeface="Avenir Heavy"/>
              </a:rPr>
              <a:t>Summer Bartczak, PhD</a:t>
            </a:r>
          </a:p>
          <a:p>
            <a:pPr defTabSz="539222"/>
            <a:r>
              <a:rPr lang="en-US" sz="2400" dirty="0">
                <a:solidFill>
                  <a:srgbClr val="C00000"/>
                </a:solidFill>
                <a:cs typeface="Avenir Heavy"/>
              </a:rPr>
              <a:t>sbartczak@amtr.com</a:t>
            </a:r>
          </a:p>
          <a:p>
            <a:pPr defTabSz="539222"/>
            <a:r>
              <a:rPr lang="en-US" sz="4400" dirty="0">
                <a:cs typeface="Avenir Heavy"/>
              </a:rPr>
              <a:t> </a:t>
            </a:r>
            <a:endParaRPr lang="en-US" sz="3600" dirty="0">
              <a:cs typeface="Avenir Book"/>
            </a:endParaRPr>
          </a:p>
        </p:txBody>
      </p:sp>
      <p:sp>
        <p:nvSpPr>
          <p:cNvPr id="4" name="TextBox 3"/>
          <p:cNvSpPr txBox="1"/>
          <p:nvPr/>
        </p:nvSpPr>
        <p:spPr>
          <a:xfrm>
            <a:off x="924116" y="502923"/>
            <a:ext cx="10518584" cy="527965"/>
          </a:xfrm>
          <a:prstGeom prst="rect">
            <a:avLst/>
          </a:prstGeom>
          <a:noFill/>
        </p:spPr>
        <p:txBody>
          <a:bodyPr wrap="square" rtlCol="0">
            <a:spAutoFit/>
          </a:bodyPr>
          <a:lstStyle/>
          <a:p>
            <a:pPr defTabSz="539222"/>
            <a:r>
              <a:rPr lang="en-US" sz="2831" b="1" dirty="0">
                <a:solidFill>
                  <a:srgbClr val="17354B"/>
                </a:solidFill>
                <a:cs typeface="Avenir Black"/>
              </a:rPr>
              <a:t>											                 </a:t>
            </a:r>
            <a:r>
              <a:rPr lang="en-US" sz="2400" dirty="0">
                <a:solidFill>
                  <a:srgbClr val="C00000"/>
                </a:solidFill>
                <a:cs typeface="Avenir Black"/>
              </a:rPr>
              <a:t>PNWARS Mar ‘16</a:t>
            </a:r>
          </a:p>
        </p:txBody>
      </p:sp>
    </p:spTree>
    <p:extLst>
      <p:ext uri="{BB962C8B-B14F-4D97-AF65-F5344CB8AC3E}">
        <p14:creationId xmlns:p14="http://schemas.microsoft.com/office/powerpoint/2010/main" val="912705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516" y="490223"/>
            <a:ext cx="8307757" cy="584775"/>
          </a:xfrm>
          <a:prstGeom prst="rect">
            <a:avLst/>
          </a:prstGeom>
          <a:noFill/>
        </p:spPr>
        <p:txBody>
          <a:bodyPr wrap="square" rtlCol="0">
            <a:spAutoFit/>
          </a:bodyPr>
          <a:lstStyle/>
          <a:p>
            <a:pPr defTabSz="539222"/>
            <a:r>
              <a:rPr lang="en-US" sz="3200" b="1" dirty="0">
                <a:solidFill>
                  <a:srgbClr val="C00000"/>
                </a:solidFill>
                <a:cs typeface="Avenir Black"/>
              </a:rPr>
              <a:t>Introduction</a:t>
            </a:r>
          </a:p>
        </p:txBody>
      </p:sp>
      <p:sp>
        <p:nvSpPr>
          <p:cNvPr id="3" name="TextBox 2"/>
          <p:cNvSpPr txBox="1"/>
          <p:nvPr/>
        </p:nvSpPr>
        <p:spPr>
          <a:xfrm>
            <a:off x="459102" y="1301090"/>
            <a:ext cx="10672318" cy="3188565"/>
          </a:xfrm>
          <a:prstGeom prst="rect">
            <a:avLst/>
          </a:prstGeom>
          <a:noFill/>
        </p:spPr>
        <p:txBody>
          <a:bodyPr wrap="square" rtlCol="0">
            <a:spAutoFit/>
          </a:bodyPr>
          <a:lstStyle/>
          <a:p>
            <a:pPr lvl="1">
              <a:lnSpc>
                <a:spcPct val="90000"/>
              </a:lnSpc>
              <a:spcBef>
                <a:spcPts val="1000"/>
              </a:spcBef>
            </a:pPr>
            <a:endParaRPr lang="en-US" sz="2400" dirty="0">
              <a:solidFill>
                <a:schemeClr val="tx2"/>
              </a:solidFill>
              <a:latin typeface="Calibri" panose="020F0502020204030204"/>
            </a:endParaRPr>
          </a:p>
          <a:p>
            <a:pPr lvl="1">
              <a:lnSpc>
                <a:spcPct val="90000"/>
              </a:lnSpc>
              <a:spcBef>
                <a:spcPts val="1000"/>
              </a:spcBef>
            </a:pPr>
            <a:r>
              <a:rPr lang="en-US" sz="2400" dirty="0">
                <a:solidFill>
                  <a:schemeClr val="tx2"/>
                </a:solidFill>
                <a:latin typeface="Calibri" panose="020F0502020204030204"/>
              </a:rPr>
              <a:t> </a:t>
            </a:r>
          </a:p>
          <a:p>
            <a:pPr marL="22860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a:p>
            <a:pPr marL="228600" lvl="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a:p>
            <a:pPr lvl="0">
              <a:lnSpc>
                <a:spcPct val="90000"/>
              </a:lnSpc>
              <a:spcBef>
                <a:spcPts val="1000"/>
              </a:spcBef>
            </a:pPr>
            <a:endParaRPr lang="en-US" sz="2400" dirty="0">
              <a:solidFill>
                <a:schemeClr val="tx2"/>
              </a:solidFill>
              <a:latin typeface="Calibri" panose="020F0502020204030204"/>
            </a:endParaRPr>
          </a:p>
          <a:p>
            <a:pPr marL="22860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a:p>
            <a:pPr marL="228600" lvl="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p:txBody>
      </p:sp>
      <p:pic>
        <p:nvPicPr>
          <p:cNvPr id="4" name="Picture 3"/>
          <p:cNvPicPr>
            <a:picLocks noChangeAspect="1"/>
          </p:cNvPicPr>
          <p:nvPr/>
        </p:nvPicPr>
        <p:blipFill>
          <a:blip r:embed="rId3"/>
          <a:stretch>
            <a:fillRect/>
          </a:stretch>
        </p:blipFill>
        <p:spPr>
          <a:xfrm>
            <a:off x="2211404" y="1178535"/>
            <a:ext cx="6159596" cy="4402161"/>
          </a:xfrm>
          <a:prstGeom prst="rect">
            <a:avLst/>
          </a:prstGeom>
        </p:spPr>
      </p:pic>
      <p:sp>
        <p:nvSpPr>
          <p:cNvPr id="5" name="TextBox 4"/>
          <p:cNvSpPr txBox="1"/>
          <p:nvPr/>
        </p:nvSpPr>
        <p:spPr>
          <a:xfrm>
            <a:off x="4280540" y="5422623"/>
            <a:ext cx="4090460" cy="523220"/>
          </a:xfrm>
          <a:prstGeom prst="rect">
            <a:avLst/>
          </a:prstGeom>
          <a:noFill/>
        </p:spPr>
        <p:txBody>
          <a:bodyPr wrap="square" rtlCol="0">
            <a:spAutoFit/>
          </a:bodyPr>
          <a:lstStyle/>
          <a:p>
            <a:r>
              <a:rPr lang="en-US" sz="2800" b="1" dirty="0">
                <a:solidFill>
                  <a:schemeClr val="accent3"/>
                </a:solidFill>
              </a:rPr>
              <a:t>What to do?</a:t>
            </a:r>
          </a:p>
        </p:txBody>
      </p:sp>
      <p:sp>
        <p:nvSpPr>
          <p:cNvPr id="6" name="Oval 5"/>
          <p:cNvSpPr/>
          <p:nvPr/>
        </p:nvSpPr>
        <p:spPr>
          <a:xfrm>
            <a:off x="3120273" y="3978111"/>
            <a:ext cx="4110086" cy="1088734"/>
          </a:xfrm>
          <a:prstGeom prst="ellipse">
            <a:avLst/>
          </a:prstGeom>
          <a:noFill/>
          <a:ln w="22225">
            <a:solidFill>
              <a:schemeClr val="accent1">
                <a:shade val="95000"/>
                <a:satMod val="105000"/>
              </a:schemeClr>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15907" y="5431991"/>
            <a:ext cx="2950589" cy="572711"/>
          </a:xfrm>
          <a:prstGeom prst="ellipse">
            <a:avLst/>
          </a:prstGeom>
          <a:noFill/>
          <a:ln w="22225">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8681882" y="4771473"/>
            <a:ext cx="1603324" cy="830997"/>
          </a:xfrm>
          <a:prstGeom prst="rect">
            <a:avLst/>
          </a:prstGeom>
          <a:noFill/>
        </p:spPr>
        <p:txBody>
          <a:bodyPr wrap="none" rtlCol="0">
            <a:spAutoFit/>
          </a:bodyPr>
          <a:lstStyle/>
          <a:p>
            <a:r>
              <a:rPr lang="en-US" sz="2400" dirty="0">
                <a:solidFill>
                  <a:schemeClr val="accent5"/>
                </a:solidFill>
              </a:rPr>
              <a:t>Our focus </a:t>
            </a:r>
          </a:p>
          <a:p>
            <a:r>
              <a:rPr lang="en-US" sz="2400" dirty="0">
                <a:solidFill>
                  <a:schemeClr val="accent5"/>
                </a:solidFill>
              </a:rPr>
              <a:t>    today</a:t>
            </a:r>
          </a:p>
        </p:txBody>
      </p:sp>
      <p:cxnSp>
        <p:nvCxnSpPr>
          <p:cNvPr id="10" name="Straight Arrow Connector 9"/>
          <p:cNvCxnSpPr>
            <a:stCxn id="8" idx="1"/>
          </p:cNvCxnSpPr>
          <p:nvPr/>
        </p:nvCxnSpPr>
        <p:spPr>
          <a:xfrm flipH="1" flipV="1">
            <a:off x="7230360" y="4593586"/>
            <a:ext cx="1451522" cy="59338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8" idx="1"/>
          </p:cNvCxnSpPr>
          <p:nvPr/>
        </p:nvCxnSpPr>
        <p:spPr>
          <a:xfrm flipH="1">
            <a:off x="6766496" y="5186972"/>
            <a:ext cx="1915386" cy="4693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029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516" y="490223"/>
            <a:ext cx="8307757" cy="584775"/>
          </a:xfrm>
          <a:prstGeom prst="rect">
            <a:avLst/>
          </a:prstGeom>
          <a:noFill/>
        </p:spPr>
        <p:txBody>
          <a:bodyPr wrap="square" rtlCol="0">
            <a:spAutoFit/>
          </a:bodyPr>
          <a:lstStyle/>
          <a:p>
            <a:pPr defTabSz="539222"/>
            <a:r>
              <a:rPr lang="en-US" sz="3200" b="1" dirty="0">
                <a:solidFill>
                  <a:srgbClr val="C00000"/>
                </a:solidFill>
                <a:cs typeface="Avenir Black"/>
              </a:rPr>
              <a:t>Introduction</a:t>
            </a:r>
          </a:p>
        </p:txBody>
      </p:sp>
      <p:sp>
        <p:nvSpPr>
          <p:cNvPr id="3" name="TextBox 2"/>
          <p:cNvSpPr txBox="1"/>
          <p:nvPr/>
        </p:nvSpPr>
        <p:spPr>
          <a:xfrm>
            <a:off x="459102" y="1301090"/>
            <a:ext cx="10672318" cy="4774640"/>
          </a:xfrm>
          <a:prstGeom prst="rect">
            <a:avLst/>
          </a:prstGeom>
          <a:noFill/>
        </p:spPr>
        <p:txBody>
          <a:bodyPr wrap="square" rtlCol="0">
            <a:spAutoFit/>
          </a:bodyPr>
          <a:lstStyle/>
          <a:p>
            <a:pPr marL="228600" indent="-228600">
              <a:lnSpc>
                <a:spcPct val="90000"/>
              </a:lnSpc>
              <a:spcBef>
                <a:spcPts val="1000"/>
              </a:spcBef>
              <a:buFont typeface="Arial" panose="020B0604020202020204" pitchFamily="34" charset="0"/>
              <a:buChar char="•"/>
            </a:pPr>
            <a:r>
              <a:rPr lang="en-US" sz="2400" dirty="0">
                <a:solidFill>
                  <a:schemeClr val="tx2"/>
                </a:solidFill>
                <a:latin typeface="Calibri" panose="020F0502020204030204"/>
              </a:rPr>
              <a:t>Freight cost auditors work at the intersection of shippers &amp; carriers</a:t>
            </a:r>
          </a:p>
          <a:p>
            <a:pPr marL="228600" indent="-228600">
              <a:lnSpc>
                <a:spcPct val="90000"/>
              </a:lnSpc>
              <a:spcBef>
                <a:spcPts val="1000"/>
              </a:spcBef>
              <a:buFont typeface="Arial" panose="020B0604020202020204" pitchFamily="34" charset="0"/>
              <a:buChar char="•"/>
            </a:pPr>
            <a:r>
              <a:rPr lang="en-US" sz="2400" dirty="0">
                <a:solidFill>
                  <a:schemeClr val="tx2"/>
                </a:solidFill>
                <a:latin typeface="Calibri" panose="020F0502020204030204"/>
              </a:rPr>
              <a:t>Despite best efforts of both parties, things go wrong all the time</a:t>
            </a:r>
          </a:p>
          <a:p>
            <a:pPr marL="228600" indent="-228600">
              <a:lnSpc>
                <a:spcPct val="90000"/>
              </a:lnSpc>
              <a:spcBef>
                <a:spcPts val="1000"/>
              </a:spcBef>
              <a:buFont typeface="Arial" panose="020B0604020202020204" pitchFamily="34" charset="0"/>
              <a:buChar char="•"/>
            </a:pPr>
            <a:r>
              <a:rPr lang="en-US" sz="2400" dirty="0">
                <a:solidFill>
                  <a:schemeClr val="tx2"/>
                </a:solidFill>
                <a:latin typeface="Calibri" panose="020F0502020204030204"/>
              </a:rPr>
              <a:t>Why? Variety of factors are increasing the complexity of determining correct freight costs </a:t>
            </a:r>
          </a:p>
          <a:p>
            <a:pPr marL="228600" indent="-228600">
              <a:lnSpc>
                <a:spcPct val="90000"/>
              </a:lnSpc>
              <a:spcBef>
                <a:spcPts val="1000"/>
              </a:spcBef>
              <a:buFont typeface="Arial" panose="020B0604020202020204" pitchFamily="34" charset="0"/>
              <a:buChar char="•"/>
            </a:pPr>
            <a:r>
              <a:rPr lang="en-US" sz="2400" dirty="0">
                <a:solidFill>
                  <a:schemeClr val="tx2"/>
                </a:solidFill>
                <a:latin typeface="Calibri" panose="020F0502020204030204"/>
              </a:rPr>
              <a:t>Given conference theme and our education mission, we wanted to share a little of what we know/see everyday</a:t>
            </a:r>
          </a:p>
          <a:p>
            <a:pPr marL="22860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a:p>
            <a:pPr marL="228600" lvl="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a:p>
            <a:pPr lvl="0">
              <a:lnSpc>
                <a:spcPct val="90000"/>
              </a:lnSpc>
              <a:spcBef>
                <a:spcPts val="1000"/>
              </a:spcBef>
            </a:pPr>
            <a:endParaRPr lang="en-US" sz="2400" dirty="0">
              <a:solidFill>
                <a:schemeClr val="tx2"/>
              </a:solidFill>
              <a:latin typeface="Calibri" panose="020F0502020204030204"/>
            </a:endParaRPr>
          </a:p>
          <a:p>
            <a:pPr marL="22860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a:p>
            <a:pPr marL="228600" lvl="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a:endParaRPr>
          </a:p>
        </p:txBody>
      </p:sp>
      <p:pic>
        <p:nvPicPr>
          <p:cNvPr id="4" name="Picture 3"/>
          <p:cNvPicPr>
            <a:picLocks noChangeAspect="1"/>
          </p:cNvPicPr>
          <p:nvPr/>
        </p:nvPicPr>
        <p:blipFill>
          <a:blip r:embed="rId2"/>
          <a:stretch>
            <a:fillRect/>
          </a:stretch>
        </p:blipFill>
        <p:spPr>
          <a:xfrm>
            <a:off x="4432039" y="4253753"/>
            <a:ext cx="5859625" cy="1821977"/>
          </a:xfrm>
          <a:prstGeom prst="rect">
            <a:avLst/>
          </a:prstGeom>
        </p:spPr>
      </p:pic>
    </p:spTree>
    <p:extLst>
      <p:ext uri="{BB962C8B-B14F-4D97-AF65-F5344CB8AC3E}">
        <p14:creationId xmlns:p14="http://schemas.microsoft.com/office/powerpoint/2010/main" val="3288416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8307757" cy="584775"/>
          </a:xfrm>
          <a:prstGeom prst="rect">
            <a:avLst/>
          </a:prstGeom>
          <a:noFill/>
        </p:spPr>
        <p:txBody>
          <a:bodyPr wrap="square" rtlCol="0">
            <a:spAutoFit/>
          </a:bodyPr>
          <a:lstStyle/>
          <a:p>
            <a:pPr defTabSz="539222"/>
            <a:r>
              <a:rPr lang="en-US" sz="3200" b="1" dirty="0">
                <a:solidFill>
                  <a:srgbClr val="C00000"/>
                </a:solidFill>
                <a:cs typeface="Avenir Black"/>
              </a:rPr>
              <a:t>Overview</a:t>
            </a:r>
          </a:p>
        </p:txBody>
      </p:sp>
      <p:sp>
        <p:nvSpPr>
          <p:cNvPr id="4" name="Rectangle 3"/>
          <p:cNvSpPr/>
          <p:nvPr/>
        </p:nvSpPr>
        <p:spPr>
          <a:xfrm>
            <a:off x="378016" y="1276996"/>
            <a:ext cx="6245290" cy="2028248"/>
          </a:xfrm>
          <a:prstGeom prst="rect">
            <a:avLst/>
          </a:prstGeom>
        </p:spPr>
        <p:txBody>
          <a:bodyPr wrap="square">
            <a:spAutoFit/>
          </a:bodyPr>
          <a:lstStyle/>
          <a:p>
            <a:pPr marL="228600" indent="-228600">
              <a:lnSpc>
                <a:spcPct val="90000"/>
              </a:lnSpc>
              <a:spcBef>
                <a:spcPts val="1000"/>
              </a:spcBef>
              <a:buFont typeface="Arial" panose="020B0604020202020204" pitchFamily="34" charset="0"/>
              <a:buChar char="•"/>
            </a:pPr>
            <a:r>
              <a:rPr lang="en-US" sz="2800" dirty="0">
                <a:solidFill>
                  <a:schemeClr val="tx2"/>
                </a:solidFill>
                <a:latin typeface="Calibri" panose="020F0502020204030204"/>
              </a:rPr>
              <a:t>High-level drivers of freight complexity</a:t>
            </a:r>
          </a:p>
          <a:p>
            <a:pPr marL="228600" indent="-228600">
              <a:lnSpc>
                <a:spcPct val="90000"/>
              </a:lnSpc>
              <a:spcBef>
                <a:spcPts val="1000"/>
              </a:spcBef>
              <a:buFont typeface="Arial" panose="020B0604020202020204" pitchFamily="34" charset="0"/>
              <a:buChar char="•"/>
            </a:pPr>
            <a:r>
              <a:rPr lang="en-US" sz="2800" dirty="0">
                <a:solidFill>
                  <a:schemeClr val="tx2"/>
                </a:solidFill>
                <a:latin typeface="Calibri" panose="020F0502020204030204"/>
              </a:rPr>
              <a:t>Freight complexity examples/stories</a:t>
            </a:r>
          </a:p>
          <a:p>
            <a:pPr marL="228600" indent="-228600">
              <a:lnSpc>
                <a:spcPct val="90000"/>
              </a:lnSpc>
              <a:spcBef>
                <a:spcPts val="1000"/>
              </a:spcBef>
              <a:buFont typeface="Arial" panose="020B0604020202020204" pitchFamily="34" charset="0"/>
              <a:buChar char="•"/>
            </a:pPr>
            <a:r>
              <a:rPr lang="en-US" sz="2800" dirty="0">
                <a:solidFill>
                  <a:schemeClr val="tx2"/>
                </a:solidFill>
                <a:latin typeface="Calibri" panose="020F0502020204030204"/>
              </a:rPr>
              <a:t>What’s the price of not knowing? </a:t>
            </a:r>
          </a:p>
          <a:p>
            <a:pPr marL="228600" indent="-228600">
              <a:lnSpc>
                <a:spcPct val="90000"/>
              </a:lnSpc>
              <a:spcBef>
                <a:spcPts val="1000"/>
              </a:spcBef>
              <a:buFont typeface="Arial" panose="020B0604020202020204" pitchFamily="34" charset="0"/>
              <a:buChar char="•"/>
            </a:pPr>
            <a:r>
              <a:rPr lang="en-US" sz="2800" dirty="0">
                <a:solidFill>
                  <a:schemeClr val="tx2"/>
                </a:solidFill>
                <a:latin typeface="Calibri" panose="020F0502020204030204"/>
              </a:rPr>
              <a:t>What to do about it? </a:t>
            </a:r>
          </a:p>
        </p:txBody>
      </p:sp>
    </p:spTree>
    <p:extLst>
      <p:ext uri="{BB962C8B-B14F-4D97-AF65-F5344CB8AC3E}">
        <p14:creationId xmlns:p14="http://schemas.microsoft.com/office/powerpoint/2010/main" val="3497900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9756584" cy="584775"/>
          </a:xfrm>
          <a:prstGeom prst="rect">
            <a:avLst/>
          </a:prstGeom>
          <a:noFill/>
        </p:spPr>
        <p:txBody>
          <a:bodyPr wrap="square" rtlCol="0">
            <a:spAutoFit/>
          </a:bodyPr>
          <a:lstStyle/>
          <a:p>
            <a:pPr defTabSz="539222"/>
            <a:r>
              <a:rPr lang="en-US" sz="3200" b="1" dirty="0">
                <a:solidFill>
                  <a:srgbClr val="C00000"/>
                </a:solidFill>
                <a:cs typeface="Avenir Black"/>
              </a:rPr>
              <a:t>High-level Drivers of Freight Cost Complexity </a:t>
            </a:r>
          </a:p>
        </p:txBody>
      </p:sp>
      <p:sp>
        <p:nvSpPr>
          <p:cNvPr id="4" name="Rectangle 3"/>
          <p:cNvSpPr/>
          <p:nvPr/>
        </p:nvSpPr>
        <p:spPr>
          <a:xfrm>
            <a:off x="378016" y="1373476"/>
            <a:ext cx="10010584" cy="4564839"/>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schemeClr val="tx2"/>
                </a:solidFill>
                <a:latin typeface="Calibri" panose="020F0502020204030204"/>
              </a:rPr>
              <a:t>Deregulation</a:t>
            </a:r>
          </a:p>
          <a:p>
            <a:pPr marL="685800" lvl="1" indent="-228600">
              <a:lnSpc>
                <a:spcPct val="90000"/>
              </a:lnSpc>
              <a:spcBef>
                <a:spcPts val="500"/>
              </a:spcBef>
              <a:buFont typeface="Arial" panose="020B0604020202020204" pitchFamily="34" charset="0"/>
              <a:buChar char="•"/>
            </a:pPr>
            <a:r>
              <a:rPr lang="en-US" sz="2400" dirty="0">
                <a:solidFill>
                  <a:schemeClr val="tx2"/>
                </a:solidFill>
                <a:latin typeface="Calibri" panose="020F0502020204030204"/>
              </a:rPr>
              <a:t>Past: Interstate Commerce Commission (ICC) drove standardization</a:t>
            </a:r>
          </a:p>
          <a:p>
            <a:pPr lvl="1">
              <a:lnSpc>
                <a:spcPct val="90000"/>
              </a:lnSpc>
              <a:spcBef>
                <a:spcPts val="500"/>
              </a:spcBef>
            </a:pPr>
            <a:r>
              <a:rPr lang="en-US" sz="2400" dirty="0">
                <a:solidFill>
                  <a:schemeClr val="tx2"/>
                </a:solidFill>
                <a:latin typeface="Calibri" panose="020F0502020204030204"/>
              </a:rPr>
              <a:t>	of transportation rules and rates </a:t>
            </a:r>
          </a:p>
          <a:p>
            <a:pPr marL="685800" lvl="1" indent="-228600">
              <a:lnSpc>
                <a:spcPct val="90000"/>
              </a:lnSpc>
              <a:spcBef>
                <a:spcPts val="500"/>
              </a:spcBef>
              <a:buFont typeface="Arial" panose="020B0604020202020204" pitchFamily="34" charset="0"/>
              <a:buChar char="•"/>
            </a:pPr>
            <a:r>
              <a:rPr lang="en-US" sz="2400" dirty="0">
                <a:solidFill>
                  <a:schemeClr val="tx2"/>
                </a:solidFill>
                <a:latin typeface="Calibri" panose="020F0502020204030204"/>
              </a:rPr>
              <a:t>Present: No standardization—millions of rules and rates</a:t>
            </a:r>
          </a:p>
          <a:p>
            <a:pPr lvl="1">
              <a:lnSpc>
                <a:spcPct val="90000"/>
              </a:lnSpc>
              <a:spcBef>
                <a:spcPts val="500"/>
              </a:spcBef>
            </a:pPr>
            <a:endParaRPr lang="en-US" sz="2400" dirty="0">
              <a:solidFill>
                <a:schemeClr val="tx2"/>
              </a:solidFill>
              <a:latin typeface="Calibri" panose="020F0502020204030204"/>
            </a:endParaRPr>
          </a:p>
          <a:p>
            <a:pPr marL="228600" lvl="0" indent="-228600">
              <a:lnSpc>
                <a:spcPct val="90000"/>
              </a:lnSpc>
              <a:spcBef>
                <a:spcPts val="1000"/>
              </a:spcBef>
              <a:buFont typeface="Arial" panose="020B0604020202020204" pitchFamily="34" charset="0"/>
              <a:buChar char="•"/>
            </a:pPr>
            <a:r>
              <a:rPr lang="en-US" sz="2800" dirty="0">
                <a:solidFill>
                  <a:schemeClr val="tx2"/>
                </a:solidFill>
                <a:latin typeface="Calibri" panose="020F0502020204030204"/>
              </a:rPr>
              <a:t>Technology</a:t>
            </a:r>
          </a:p>
          <a:p>
            <a:pPr marL="685800" lvl="1" indent="-228600">
              <a:lnSpc>
                <a:spcPct val="90000"/>
              </a:lnSpc>
              <a:spcBef>
                <a:spcPts val="500"/>
              </a:spcBef>
              <a:buFont typeface="Arial" panose="020B0604020202020204" pitchFamily="34" charset="0"/>
              <a:buChar char="•"/>
            </a:pPr>
            <a:r>
              <a:rPr lang="en-US" sz="2400" dirty="0">
                <a:solidFill>
                  <a:schemeClr val="tx2"/>
                </a:solidFill>
                <a:latin typeface="Calibri" panose="020F0502020204030204"/>
              </a:rPr>
              <a:t>Automation</a:t>
            </a:r>
          </a:p>
          <a:p>
            <a:pPr marL="685800" lvl="1" indent="-228600">
              <a:lnSpc>
                <a:spcPct val="90000"/>
              </a:lnSpc>
              <a:spcBef>
                <a:spcPts val="500"/>
              </a:spcBef>
              <a:buFont typeface="Arial" panose="020B0604020202020204" pitchFamily="34" charset="0"/>
              <a:buChar char="•"/>
            </a:pPr>
            <a:r>
              <a:rPr lang="en-US" sz="2400" dirty="0">
                <a:solidFill>
                  <a:schemeClr val="tx2"/>
                </a:solidFill>
                <a:latin typeface="Calibri" panose="020F0502020204030204"/>
              </a:rPr>
              <a:t>Lack of systems integration/too much systems integration </a:t>
            </a:r>
          </a:p>
          <a:p>
            <a:pPr marL="685800" lvl="1" indent="-228600">
              <a:lnSpc>
                <a:spcPct val="90000"/>
              </a:lnSpc>
              <a:spcBef>
                <a:spcPts val="500"/>
              </a:spcBef>
              <a:buFont typeface="Arial" panose="020B0604020202020204" pitchFamily="34" charset="0"/>
              <a:buChar char="•"/>
            </a:pPr>
            <a:r>
              <a:rPr lang="en-US" sz="2400" dirty="0">
                <a:solidFill>
                  <a:schemeClr val="tx2"/>
                </a:solidFill>
                <a:latin typeface="Calibri" panose="020F0502020204030204"/>
              </a:rPr>
              <a:t>Internet/web-based applications</a:t>
            </a:r>
          </a:p>
          <a:p>
            <a:pPr marL="685800" lvl="1" indent="-228600">
              <a:lnSpc>
                <a:spcPct val="90000"/>
              </a:lnSpc>
              <a:spcBef>
                <a:spcPts val="500"/>
              </a:spcBef>
              <a:buFont typeface="Arial" panose="020B0604020202020204" pitchFamily="34" charset="0"/>
              <a:buChar char="•"/>
            </a:pPr>
            <a:endParaRPr lang="en-US" sz="2400" dirty="0">
              <a:solidFill>
                <a:schemeClr val="tx2"/>
              </a:solidFill>
              <a:latin typeface="Calibri" panose="020F0502020204030204"/>
            </a:endParaRPr>
          </a:p>
          <a:p>
            <a:pPr algn="ctr">
              <a:lnSpc>
                <a:spcPct val="90000"/>
              </a:lnSpc>
              <a:spcBef>
                <a:spcPts val="500"/>
              </a:spcBef>
            </a:pPr>
            <a:r>
              <a:rPr lang="en-US" sz="2400" i="1" dirty="0">
                <a:solidFill>
                  <a:srgbClr val="FF0000"/>
                </a:solidFill>
                <a:latin typeface="Calibri" panose="020F0502020204030204"/>
              </a:rPr>
              <a:t>Good things with unintended consequences!</a:t>
            </a:r>
          </a:p>
        </p:txBody>
      </p:sp>
    </p:spTree>
    <p:extLst>
      <p:ext uri="{BB962C8B-B14F-4D97-AF65-F5344CB8AC3E}">
        <p14:creationId xmlns:p14="http://schemas.microsoft.com/office/powerpoint/2010/main" val="938555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9756584" cy="584775"/>
          </a:xfrm>
          <a:prstGeom prst="rect">
            <a:avLst/>
          </a:prstGeom>
          <a:noFill/>
        </p:spPr>
        <p:txBody>
          <a:bodyPr wrap="square" rtlCol="0">
            <a:spAutoFit/>
          </a:bodyPr>
          <a:lstStyle/>
          <a:p>
            <a:pPr defTabSz="539222"/>
            <a:r>
              <a:rPr lang="en-US" sz="3200" b="1" dirty="0">
                <a:solidFill>
                  <a:srgbClr val="C00000"/>
                </a:solidFill>
                <a:cs typeface="Avenir Black"/>
              </a:rPr>
              <a:t>Freight Cost Complexity--Automation </a:t>
            </a:r>
          </a:p>
        </p:txBody>
      </p:sp>
      <p:sp>
        <p:nvSpPr>
          <p:cNvPr id="3" name="Rectangle 2"/>
          <p:cNvSpPr/>
          <p:nvPr/>
        </p:nvSpPr>
        <p:spPr>
          <a:xfrm>
            <a:off x="378016" y="1248529"/>
            <a:ext cx="10575930" cy="4770537"/>
          </a:xfrm>
          <a:prstGeom prst="rect">
            <a:avLst/>
          </a:prstGeom>
        </p:spPr>
        <p:txBody>
          <a:bodyPr wrap="square">
            <a:spAutoFit/>
          </a:bodyPr>
          <a:lstStyle/>
          <a:p>
            <a:pPr marL="171450" indent="-171450">
              <a:buFont typeface="Arial" panose="020B0604020202020204" pitchFamily="34" charset="0"/>
              <a:buChar char="•"/>
            </a:pPr>
            <a:r>
              <a:rPr lang="en-US" sz="2400" dirty="0">
                <a:solidFill>
                  <a:schemeClr val="accent5"/>
                </a:solidFill>
                <a:latin typeface="Calibri" panose="020F0502020204030204" pitchFamily="34" charset="0"/>
              </a:rPr>
              <a:t>Types of automated systems encountered </a:t>
            </a:r>
          </a:p>
          <a:p>
            <a:pPr marL="628650" lvl="1" indent="-171450">
              <a:buFont typeface="Arial" panose="020B0604020202020204" pitchFamily="34" charset="0"/>
              <a:buChar char="•"/>
            </a:pPr>
            <a:r>
              <a:rPr lang="en-US" sz="2000" dirty="0">
                <a:solidFill>
                  <a:schemeClr val="accent5"/>
                </a:solidFill>
                <a:latin typeface="Calibri" panose="020F0502020204030204" pitchFamily="34" charset="0"/>
              </a:rPr>
              <a:t>Transportation management systems (TMS), order entry systems, enterprise systems, etc. </a:t>
            </a:r>
          </a:p>
          <a:p>
            <a:pPr marL="628650" lvl="1" indent="-171450">
              <a:buFont typeface="Arial" panose="020B0604020202020204" pitchFamily="34" charset="0"/>
              <a:buChar char="•"/>
            </a:pPr>
            <a:r>
              <a:rPr lang="en-US" sz="2000" dirty="0">
                <a:solidFill>
                  <a:schemeClr val="accent5"/>
                </a:solidFill>
                <a:latin typeface="Calibri" panose="020F0502020204030204" pitchFamily="34" charset="0"/>
              </a:rPr>
              <a:t>Implemented w/little training; little understanding of what goes on behind the screen</a:t>
            </a:r>
          </a:p>
          <a:p>
            <a:pPr marL="628650" lvl="1" indent="-171450">
              <a:buFont typeface="Arial" panose="020B0604020202020204" pitchFamily="34" charset="0"/>
              <a:buChar char="•"/>
            </a:pPr>
            <a:r>
              <a:rPr lang="en-US" sz="2000" dirty="0">
                <a:solidFill>
                  <a:schemeClr val="accent5"/>
                </a:solidFill>
                <a:latin typeface="Calibri" panose="020F0502020204030204" pitchFamily="34" charset="0"/>
              </a:rPr>
              <a:t>Often force changes to existing business practices; smart people get lost</a:t>
            </a:r>
          </a:p>
          <a:p>
            <a:pPr marL="628650" lvl="1" indent="-171450">
              <a:buFont typeface="Arial" panose="020B0604020202020204" pitchFamily="34" charset="0"/>
              <a:buChar char="•"/>
            </a:pPr>
            <a:endParaRPr lang="en-US" sz="2400" dirty="0">
              <a:solidFill>
                <a:schemeClr val="accent5"/>
              </a:solidFill>
              <a:latin typeface="Calibri" panose="020F0502020204030204" pitchFamily="34" charset="0"/>
            </a:endParaRPr>
          </a:p>
          <a:p>
            <a:pPr marL="171450" indent="-171450">
              <a:buFont typeface="Arial" panose="020B0604020202020204" pitchFamily="34" charset="0"/>
              <a:buChar char="•"/>
            </a:pPr>
            <a:r>
              <a:rPr lang="en-US" sz="2400" dirty="0">
                <a:solidFill>
                  <a:schemeClr val="accent5"/>
                </a:solidFill>
                <a:latin typeface="Calibri" panose="020F0502020204030204" pitchFamily="34" charset="0"/>
              </a:rPr>
              <a:t>Scholarly research on automation</a:t>
            </a:r>
          </a:p>
          <a:p>
            <a:pPr marL="742950" lvl="1" indent="-285750">
              <a:buFont typeface="Arial" panose="020B0604020202020204" pitchFamily="34" charset="0"/>
              <a:buChar char="•"/>
            </a:pPr>
            <a:r>
              <a:rPr lang="en-US" sz="2000" dirty="0">
                <a:solidFill>
                  <a:schemeClr val="accent5"/>
                </a:solidFill>
                <a:latin typeface="Calibri" panose="020F0502020204030204" pitchFamily="34" charset="0"/>
              </a:rPr>
              <a:t>Substitution myth</a:t>
            </a:r>
          </a:p>
          <a:p>
            <a:pPr marL="742950" lvl="1" indent="-285750">
              <a:buFont typeface="Arial" panose="020B0604020202020204" pitchFamily="34" charset="0"/>
              <a:buChar char="•"/>
            </a:pPr>
            <a:r>
              <a:rPr lang="en-US" sz="2000" dirty="0">
                <a:solidFill>
                  <a:schemeClr val="accent5"/>
                </a:solidFill>
                <a:latin typeface="Calibri" panose="020F0502020204030204" pitchFamily="34" charset="0"/>
              </a:rPr>
              <a:t>Complacency &amp; bias</a:t>
            </a:r>
          </a:p>
          <a:p>
            <a:pPr lvl="1"/>
            <a:r>
              <a:rPr lang="en-US" sz="2400" dirty="0">
                <a:solidFill>
                  <a:schemeClr val="accent5"/>
                </a:solidFill>
                <a:latin typeface="Calibri" panose="020F0502020204030204" pitchFamily="34" charset="0"/>
              </a:rPr>
              <a:t>	</a:t>
            </a:r>
          </a:p>
          <a:p>
            <a:pPr marL="285750" indent="-285750">
              <a:buFont typeface="Arial" panose="020B0604020202020204" pitchFamily="34" charset="0"/>
              <a:buChar char="•"/>
            </a:pPr>
            <a:r>
              <a:rPr lang="en-US" sz="2400" dirty="0">
                <a:solidFill>
                  <a:schemeClr val="accent5"/>
                </a:solidFill>
                <a:latin typeface="Calibri" panose="020F0502020204030204" pitchFamily="34" charset="0"/>
              </a:rPr>
              <a:t>Reality is no automated program or machine is infallible</a:t>
            </a:r>
          </a:p>
          <a:p>
            <a:pPr marL="742950" lvl="1" indent="-285750">
              <a:buFont typeface="Arial" panose="020B0604020202020204" pitchFamily="34" charset="0"/>
              <a:buChar char="•"/>
            </a:pPr>
            <a:r>
              <a:rPr lang="en-US" sz="2000" dirty="0">
                <a:solidFill>
                  <a:schemeClr val="accent5"/>
                </a:solidFill>
                <a:latin typeface="Calibri" panose="020F0502020204030204" pitchFamily="34" charset="0"/>
              </a:rPr>
              <a:t>Will break/encounter circumstances never anticipated </a:t>
            </a:r>
          </a:p>
          <a:p>
            <a:pPr marL="742950" lvl="1" indent="-285750">
              <a:buFont typeface="Arial" panose="020B0604020202020204" pitchFamily="34" charset="0"/>
              <a:buChar char="•"/>
            </a:pPr>
            <a:r>
              <a:rPr lang="en-US" sz="2000" dirty="0">
                <a:solidFill>
                  <a:schemeClr val="accent5"/>
                </a:solidFill>
                <a:latin typeface="Calibri" panose="020F0502020204030204" pitchFamily="34" charset="0"/>
              </a:rPr>
              <a:t>With more complexity &amp; interconnection failures become even harder to detect</a:t>
            </a:r>
          </a:p>
          <a:p>
            <a:pPr marL="742950" lvl="1" indent="-285750">
              <a:buFont typeface="Arial" panose="020B0604020202020204" pitchFamily="34" charset="0"/>
              <a:buChar char="•"/>
            </a:pPr>
            <a:endParaRPr lang="en-US" sz="2000" dirty="0">
              <a:solidFill>
                <a:schemeClr val="accent5"/>
              </a:solidFill>
              <a:latin typeface="Calibri" panose="020F0502020204030204" pitchFamily="34" charset="0"/>
            </a:endParaRPr>
          </a:p>
          <a:p>
            <a:pPr marL="342900" indent="-342900">
              <a:buFont typeface="Arial" panose="020B0604020202020204" pitchFamily="34" charset="0"/>
              <a:buChar char="•"/>
            </a:pPr>
            <a:r>
              <a:rPr lang="en-US" sz="2400" dirty="0">
                <a:solidFill>
                  <a:schemeClr val="accent5"/>
                </a:solidFill>
                <a:latin typeface="Calibri" panose="020F0502020204030204" pitchFamily="34" charset="0"/>
              </a:rPr>
              <a:t>Examples: manual overrides, accessorial charges</a:t>
            </a:r>
          </a:p>
        </p:txBody>
      </p:sp>
    </p:spTree>
    <p:extLst>
      <p:ext uri="{BB962C8B-B14F-4D97-AF65-F5344CB8AC3E}">
        <p14:creationId xmlns:p14="http://schemas.microsoft.com/office/powerpoint/2010/main" val="824889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9756584" cy="584775"/>
          </a:xfrm>
          <a:prstGeom prst="rect">
            <a:avLst/>
          </a:prstGeom>
          <a:noFill/>
        </p:spPr>
        <p:txBody>
          <a:bodyPr wrap="square" rtlCol="0">
            <a:spAutoFit/>
          </a:bodyPr>
          <a:lstStyle/>
          <a:p>
            <a:pPr defTabSz="539222"/>
            <a:r>
              <a:rPr lang="en-US" sz="3200" b="1" dirty="0">
                <a:solidFill>
                  <a:srgbClr val="C00000"/>
                </a:solidFill>
                <a:cs typeface="Avenir Black"/>
              </a:rPr>
              <a:t>Freight Cost Complexity—Knowledge Loss </a:t>
            </a:r>
          </a:p>
        </p:txBody>
      </p:sp>
      <p:sp>
        <p:nvSpPr>
          <p:cNvPr id="3" name="Rectangle 2"/>
          <p:cNvSpPr/>
          <p:nvPr/>
        </p:nvSpPr>
        <p:spPr>
          <a:xfrm>
            <a:off x="378017" y="1278077"/>
            <a:ext cx="8710000" cy="3771802"/>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400" dirty="0">
                <a:solidFill>
                  <a:schemeClr val="accent5"/>
                </a:solidFill>
                <a:latin typeface="Calibri" panose="020F0502020204030204"/>
              </a:rPr>
              <a:t>Transportation-specific knowledge loss</a:t>
            </a:r>
          </a:p>
          <a:p>
            <a:pPr marL="685800" lvl="1" indent="-228600">
              <a:lnSpc>
                <a:spcPct val="90000"/>
              </a:lnSpc>
              <a:spcBef>
                <a:spcPts val="500"/>
              </a:spcBef>
              <a:buFont typeface="Arial" panose="020B0604020202020204" pitchFamily="34" charset="0"/>
              <a:buChar char="•"/>
            </a:pPr>
            <a:r>
              <a:rPr lang="en-US" sz="2000" dirty="0">
                <a:solidFill>
                  <a:schemeClr val="accent5"/>
                </a:solidFill>
                <a:latin typeface="Calibri" panose="020F0502020204030204"/>
              </a:rPr>
              <a:t>Experts becoming fewer</a:t>
            </a:r>
          </a:p>
          <a:p>
            <a:pPr marL="685800" lvl="1" indent="-228600">
              <a:lnSpc>
                <a:spcPct val="90000"/>
              </a:lnSpc>
              <a:spcBef>
                <a:spcPts val="500"/>
              </a:spcBef>
              <a:buFont typeface="Arial" panose="020B0604020202020204" pitchFamily="34" charset="0"/>
              <a:buChar char="•"/>
            </a:pPr>
            <a:endParaRPr lang="en-US" sz="2000" dirty="0">
              <a:solidFill>
                <a:schemeClr val="accent5"/>
              </a:solidFill>
              <a:latin typeface="Calibri" panose="020F0502020204030204"/>
            </a:endParaRPr>
          </a:p>
          <a:p>
            <a:pPr marL="685800" lvl="1" indent="-228600">
              <a:lnSpc>
                <a:spcPct val="90000"/>
              </a:lnSpc>
              <a:spcBef>
                <a:spcPts val="500"/>
              </a:spcBef>
              <a:buFont typeface="Arial" panose="020B0604020202020204" pitchFamily="34" charset="0"/>
              <a:buChar char="•"/>
            </a:pPr>
            <a:r>
              <a:rPr lang="en-US" sz="2000" dirty="0">
                <a:solidFill>
                  <a:schemeClr val="accent5"/>
                </a:solidFill>
                <a:latin typeface="Calibri" panose="020F0502020204030204"/>
              </a:rPr>
              <a:t>Organizations have forgotten what they knew</a:t>
            </a:r>
          </a:p>
          <a:p>
            <a:pPr marL="685800" lvl="1" indent="-228600">
              <a:lnSpc>
                <a:spcPct val="90000"/>
              </a:lnSpc>
              <a:spcBef>
                <a:spcPts val="500"/>
              </a:spcBef>
              <a:buFont typeface="Arial" panose="020B0604020202020204" pitchFamily="34" charset="0"/>
              <a:buChar char="•"/>
            </a:pPr>
            <a:endParaRPr lang="en-US" sz="2000" dirty="0">
              <a:solidFill>
                <a:schemeClr val="accent5"/>
              </a:solidFill>
              <a:latin typeface="Calibri" panose="020F0502020204030204"/>
            </a:endParaRPr>
          </a:p>
          <a:p>
            <a:pPr marL="685800" lvl="1" indent="-228600">
              <a:lnSpc>
                <a:spcPct val="90000"/>
              </a:lnSpc>
              <a:spcBef>
                <a:spcPts val="500"/>
              </a:spcBef>
              <a:buFont typeface="Arial" panose="020B0604020202020204" pitchFamily="34" charset="0"/>
              <a:buChar char="•"/>
            </a:pPr>
            <a:r>
              <a:rPr lang="en-US" sz="2000" dirty="0">
                <a:solidFill>
                  <a:schemeClr val="accent5"/>
                </a:solidFill>
                <a:latin typeface="Calibri" panose="020F0502020204030204"/>
              </a:rPr>
              <a:t>Supply chain management (or logistics management) is new focus</a:t>
            </a:r>
          </a:p>
          <a:p>
            <a:pPr marL="685800" lvl="1" indent="-228600">
              <a:lnSpc>
                <a:spcPct val="90000"/>
              </a:lnSpc>
              <a:spcBef>
                <a:spcPts val="500"/>
              </a:spcBef>
              <a:buFont typeface="Arial" panose="020B0604020202020204" pitchFamily="34" charset="0"/>
              <a:buChar char="•"/>
            </a:pPr>
            <a:endParaRPr lang="en-US" sz="2000" dirty="0">
              <a:solidFill>
                <a:schemeClr val="accent5"/>
              </a:solidFill>
              <a:latin typeface="Calibri" panose="020F0502020204030204"/>
            </a:endParaRPr>
          </a:p>
          <a:p>
            <a:pPr marL="685800" lvl="1" indent="-228600">
              <a:lnSpc>
                <a:spcPct val="90000"/>
              </a:lnSpc>
              <a:spcBef>
                <a:spcPts val="500"/>
              </a:spcBef>
              <a:buFont typeface="Arial" panose="020B0604020202020204" pitchFamily="34" charset="0"/>
              <a:buChar char="•"/>
            </a:pPr>
            <a:r>
              <a:rPr lang="en-US" sz="2000" dirty="0">
                <a:solidFill>
                  <a:schemeClr val="accent5"/>
                </a:solidFill>
                <a:latin typeface="Calibri" panose="020F0502020204030204"/>
              </a:rPr>
              <a:t>Education opportunities dwindling</a:t>
            </a:r>
          </a:p>
          <a:p>
            <a:pPr marL="685800" lvl="1" indent="-228600">
              <a:lnSpc>
                <a:spcPct val="90000"/>
              </a:lnSpc>
              <a:spcBef>
                <a:spcPts val="500"/>
              </a:spcBef>
              <a:buFont typeface="Arial" panose="020B0604020202020204" pitchFamily="34" charset="0"/>
              <a:buChar char="•"/>
            </a:pPr>
            <a:endParaRPr lang="en-US" sz="2000" dirty="0">
              <a:solidFill>
                <a:schemeClr val="accent5"/>
              </a:solidFill>
              <a:latin typeface="Calibri" panose="020F0502020204030204"/>
            </a:endParaRPr>
          </a:p>
          <a:p>
            <a:pPr marL="228600" indent="-228600">
              <a:lnSpc>
                <a:spcPct val="90000"/>
              </a:lnSpc>
              <a:spcBef>
                <a:spcPts val="500"/>
              </a:spcBef>
              <a:buFont typeface="Arial" panose="020B0604020202020204" pitchFamily="34" charset="0"/>
              <a:buChar char="•"/>
            </a:pPr>
            <a:r>
              <a:rPr lang="en-US" sz="2000" dirty="0">
                <a:solidFill>
                  <a:schemeClr val="accent5"/>
                </a:solidFill>
                <a:latin typeface="Calibri" panose="020F0502020204030204"/>
              </a:rPr>
              <a:t>Examples: Familiarity w/rules tariffs, contract/rate tariff interpretation, ISS procedures</a:t>
            </a:r>
          </a:p>
        </p:txBody>
      </p:sp>
    </p:spTree>
    <p:extLst>
      <p:ext uri="{BB962C8B-B14F-4D97-AF65-F5344CB8AC3E}">
        <p14:creationId xmlns:p14="http://schemas.microsoft.com/office/powerpoint/2010/main" val="1898494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cs typeface="Avenir Black"/>
              </a:rPr>
              <a:t>Freight Cost Complexity—Governing Documents </a:t>
            </a:r>
          </a:p>
        </p:txBody>
      </p:sp>
      <p:sp>
        <p:nvSpPr>
          <p:cNvPr id="4" name="Rectangle 3"/>
          <p:cNvSpPr/>
          <p:nvPr/>
        </p:nvSpPr>
        <p:spPr>
          <a:xfrm>
            <a:off x="378016" y="1234849"/>
            <a:ext cx="8793976" cy="4165243"/>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400" dirty="0">
                <a:solidFill>
                  <a:schemeClr val="accent5"/>
                </a:solidFill>
                <a:latin typeface="Calibri" panose="020F0502020204030204"/>
              </a:rPr>
              <a:t>Governing docs still exist—there are just more</a:t>
            </a:r>
          </a:p>
          <a:p>
            <a:pPr marL="685800" lvl="1" indent="-228600">
              <a:lnSpc>
                <a:spcPct val="90000"/>
              </a:lnSpc>
              <a:spcBef>
                <a:spcPts val="1000"/>
              </a:spcBef>
              <a:buFont typeface="Arial" panose="020B0604020202020204" pitchFamily="34" charset="0"/>
              <a:buChar char="•"/>
            </a:pPr>
            <a:r>
              <a:rPr lang="en-US" sz="2400" dirty="0">
                <a:solidFill>
                  <a:schemeClr val="accent5"/>
                </a:solidFill>
                <a:latin typeface="Calibri" panose="020F0502020204030204"/>
              </a:rPr>
              <a:t>Circular/Tariffs/Contracts/Quotes</a:t>
            </a:r>
          </a:p>
          <a:p>
            <a:pPr marL="228600" lvl="0" indent="-228600">
              <a:lnSpc>
                <a:spcPct val="90000"/>
              </a:lnSpc>
              <a:spcBef>
                <a:spcPts val="1000"/>
              </a:spcBef>
              <a:buFont typeface="Arial" panose="020B0604020202020204" pitchFamily="34" charset="0"/>
              <a:buChar char="•"/>
            </a:pPr>
            <a:r>
              <a:rPr lang="en-US" sz="2400" dirty="0">
                <a:solidFill>
                  <a:schemeClr val="accent5"/>
                </a:solidFill>
                <a:latin typeface="Calibri" panose="020F0502020204030204"/>
              </a:rPr>
              <a:t>Creation &amp; Implementation</a:t>
            </a:r>
          </a:p>
          <a:p>
            <a:pPr marL="685800" lvl="1" indent="-228600">
              <a:lnSpc>
                <a:spcPct val="90000"/>
              </a:lnSpc>
              <a:spcBef>
                <a:spcPts val="1000"/>
              </a:spcBef>
              <a:buFont typeface="Arial" panose="020B0604020202020204" pitchFamily="34" charset="0"/>
              <a:buChar char="•"/>
            </a:pPr>
            <a:r>
              <a:rPr lang="en-US" sz="2000" dirty="0">
                <a:solidFill>
                  <a:schemeClr val="accent5"/>
                </a:solidFill>
                <a:latin typeface="Calibri" panose="020F0502020204030204"/>
              </a:rPr>
              <a:t>Marketing/Sales/Logistics/Accounting involved</a:t>
            </a:r>
          </a:p>
          <a:p>
            <a:pPr marL="685800" lvl="1" indent="-228600">
              <a:lnSpc>
                <a:spcPct val="90000"/>
              </a:lnSpc>
              <a:spcBef>
                <a:spcPts val="1000"/>
              </a:spcBef>
              <a:buFont typeface="Arial" panose="020B0604020202020204" pitchFamily="34" charset="0"/>
              <a:buChar char="•"/>
            </a:pPr>
            <a:r>
              <a:rPr lang="en-US" sz="2000" dirty="0">
                <a:solidFill>
                  <a:schemeClr val="accent5"/>
                </a:solidFill>
                <a:latin typeface="Calibri" panose="020F0502020204030204"/>
              </a:rPr>
              <a:t>Content vague/missing/”Intent”</a:t>
            </a:r>
          </a:p>
          <a:p>
            <a:pPr marL="685800" lvl="1" indent="-228600">
              <a:lnSpc>
                <a:spcPct val="90000"/>
              </a:lnSpc>
              <a:spcBef>
                <a:spcPts val="1000"/>
              </a:spcBef>
              <a:buFont typeface="Arial" panose="020B0604020202020204" pitchFamily="34" charset="0"/>
              <a:buChar char="•"/>
            </a:pPr>
            <a:r>
              <a:rPr lang="en-US" sz="2000" dirty="0">
                <a:solidFill>
                  <a:schemeClr val="accent5"/>
                </a:solidFill>
                <a:latin typeface="Calibri" panose="020F0502020204030204"/>
              </a:rPr>
              <a:t>Update/Publishing/Copy &amp; Paste errors</a:t>
            </a:r>
          </a:p>
          <a:p>
            <a:pPr marL="228600" lvl="0" indent="-228600">
              <a:lnSpc>
                <a:spcPct val="90000"/>
              </a:lnSpc>
              <a:spcBef>
                <a:spcPts val="1000"/>
              </a:spcBef>
              <a:buFont typeface="Arial" panose="020B0604020202020204" pitchFamily="34" charset="0"/>
              <a:buChar char="•"/>
            </a:pPr>
            <a:r>
              <a:rPr lang="en-US" sz="2400" dirty="0">
                <a:solidFill>
                  <a:schemeClr val="accent5"/>
                </a:solidFill>
                <a:latin typeface="Calibri" panose="020F0502020204030204"/>
              </a:rPr>
              <a:t>Publishing online</a:t>
            </a:r>
          </a:p>
          <a:p>
            <a:pPr marL="685800" lvl="1" indent="-228600">
              <a:lnSpc>
                <a:spcPct val="90000"/>
              </a:lnSpc>
              <a:spcBef>
                <a:spcPts val="500"/>
              </a:spcBef>
              <a:buFont typeface="Arial" panose="020B0604020202020204" pitchFamily="34" charset="0"/>
              <a:buChar char="•"/>
            </a:pPr>
            <a:r>
              <a:rPr lang="en-US" sz="2000" dirty="0">
                <a:solidFill>
                  <a:schemeClr val="accent5"/>
                </a:solidFill>
                <a:latin typeface="Calibri" panose="020F0502020204030204"/>
              </a:rPr>
              <a:t>Eliminates history/archive </a:t>
            </a:r>
          </a:p>
          <a:p>
            <a:pPr marL="685800" lvl="1" indent="-228600">
              <a:lnSpc>
                <a:spcPct val="90000"/>
              </a:lnSpc>
              <a:spcBef>
                <a:spcPts val="500"/>
              </a:spcBef>
              <a:buFont typeface="Arial" panose="020B0604020202020204" pitchFamily="34" charset="0"/>
              <a:buChar char="•"/>
            </a:pPr>
            <a:r>
              <a:rPr lang="en-US" sz="2000" dirty="0">
                <a:solidFill>
                  <a:schemeClr val="accent5"/>
                </a:solidFill>
                <a:latin typeface="Calibri" panose="020F0502020204030204"/>
              </a:rPr>
              <a:t>Here &amp; now approach when problems recognized later</a:t>
            </a:r>
          </a:p>
          <a:p>
            <a:pPr marL="228600" lvl="0" indent="-228600">
              <a:lnSpc>
                <a:spcPct val="90000"/>
              </a:lnSpc>
              <a:spcBef>
                <a:spcPts val="1000"/>
              </a:spcBef>
              <a:buFont typeface="Arial" panose="020B0604020202020204" pitchFamily="34" charset="0"/>
              <a:buChar char="•"/>
            </a:pPr>
            <a:r>
              <a:rPr lang="en-US" sz="2400" dirty="0">
                <a:solidFill>
                  <a:schemeClr val="accent5"/>
                </a:solidFill>
                <a:latin typeface="Calibri" panose="020F0502020204030204"/>
              </a:rPr>
              <a:t>Examples: Contract uses city/Rate system based on Railhead </a:t>
            </a:r>
          </a:p>
        </p:txBody>
      </p:sp>
    </p:spTree>
    <p:extLst>
      <p:ext uri="{BB962C8B-B14F-4D97-AF65-F5344CB8AC3E}">
        <p14:creationId xmlns:p14="http://schemas.microsoft.com/office/powerpoint/2010/main" val="3182748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latin typeface="Arial" panose="020B0604020202020204" pitchFamily="34" charset="0"/>
                <a:cs typeface="Arial" panose="020B0604020202020204" pitchFamily="34" charset="0"/>
              </a:rPr>
              <a:t>Freight Cost Complexity—Decentralization </a:t>
            </a:r>
          </a:p>
        </p:txBody>
      </p:sp>
      <p:sp>
        <p:nvSpPr>
          <p:cNvPr id="3" name="Rectangle 2"/>
          <p:cNvSpPr/>
          <p:nvPr/>
        </p:nvSpPr>
        <p:spPr>
          <a:xfrm>
            <a:off x="378016" y="1185245"/>
            <a:ext cx="8605728" cy="3919022"/>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400" dirty="0">
                <a:solidFill>
                  <a:schemeClr val="tx2"/>
                </a:solidFill>
                <a:latin typeface="Calibri" panose="020F0502020204030204" pitchFamily="34" charset="0"/>
              </a:rPr>
              <a:t>Decentralization of transportation function into various components:</a:t>
            </a:r>
          </a:p>
          <a:p>
            <a:pPr marL="685800" lvl="1" indent="-228600">
              <a:lnSpc>
                <a:spcPct val="90000"/>
              </a:lnSpc>
              <a:spcBef>
                <a:spcPts val="500"/>
              </a:spcBef>
              <a:buFont typeface="Arial" panose="020B0604020202020204" pitchFamily="34" charset="0"/>
              <a:buChar char="•"/>
            </a:pPr>
            <a:r>
              <a:rPr lang="en-US" dirty="0">
                <a:solidFill>
                  <a:schemeClr val="tx2"/>
                </a:solidFill>
                <a:latin typeface="Calibri" panose="020F0502020204030204" pitchFamily="34" charset="0"/>
              </a:rPr>
              <a:t>Accounting/Logistics/Supply Chain/Sales/Marketing</a:t>
            </a:r>
          </a:p>
          <a:p>
            <a:pPr lvl="1">
              <a:lnSpc>
                <a:spcPct val="90000"/>
              </a:lnSpc>
              <a:spcBef>
                <a:spcPts val="500"/>
              </a:spcBef>
            </a:pPr>
            <a:endParaRPr lang="en-US" sz="2000" dirty="0">
              <a:solidFill>
                <a:schemeClr val="tx2"/>
              </a:solidFill>
              <a:latin typeface="Calibri" panose="020F0502020204030204" pitchFamily="34" charset="0"/>
            </a:endParaRPr>
          </a:p>
          <a:p>
            <a:pPr marL="228600" indent="-228600">
              <a:lnSpc>
                <a:spcPct val="90000"/>
              </a:lnSpc>
              <a:spcBef>
                <a:spcPts val="500"/>
              </a:spcBef>
              <a:buFont typeface="Arial" panose="020B0604020202020204" pitchFamily="34" charset="0"/>
              <a:buChar char="•"/>
            </a:pPr>
            <a:r>
              <a:rPr lang="en-US" sz="2400" dirty="0">
                <a:solidFill>
                  <a:schemeClr val="tx2"/>
                </a:solidFill>
                <a:latin typeface="Calibri" panose="020F0502020204030204" pitchFamily="34" charset="0"/>
              </a:rPr>
              <a:t>Disconnects people/processes/data associated with freight </a:t>
            </a:r>
          </a:p>
          <a:p>
            <a:pPr marL="228600" indent="-228600">
              <a:lnSpc>
                <a:spcPct val="90000"/>
              </a:lnSpc>
              <a:spcBef>
                <a:spcPts val="500"/>
              </a:spcBef>
              <a:buFont typeface="Arial" panose="020B0604020202020204" pitchFamily="34" charset="0"/>
              <a:buChar char="•"/>
            </a:pPr>
            <a:endParaRPr lang="en-US" sz="2400" dirty="0">
              <a:solidFill>
                <a:schemeClr val="tx2"/>
              </a:solidFill>
              <a:latin typeface="Calibri" panose="020F0502020204030204" pitchFamily="34" charset="0"/>
            </a:endParaRPr>
          </a:p>
          <a:p>
            <a:pPr marL="228600" lvl="0" indent="-228600">
              <a:lnSpc>
                <a:spcPct val="90000"/>
              </a:lnSpc>
              <a:spcBef>
                <a:spcPts val="1000"/>
              </a:spcBef>
              <a:buFont typeface="Arial" panose="020B0604020202020204" pitchFamily="34" charset="0"/>
              <a:buChar char="•"/>
            </a:pPr>
            <a:r>
              <a:rPr lang="en-US" sz="2400" dirty="0">
                <a:solidFill>
                  <a:schemeClr val="tx2"/>
                </a:solidFill>
                <a:latin typeface="Calibri" panose="020F0502020204030204" pitchFamily="34" charset="0"/>
              </a:rPr>
              <a:t>Makes coordination, oversight, &amp; problem resolution very difficult </a:t>
            </a:r>
          </a:p>
          <a:p>
            <a:pPr marL="228600" lvl="0" indent="-228600">
              <a:lnSpc>
                <a:spcPct val="90000"/>
              </a:lnSpc>
              <a:spcBef>
                <a:spcPts val="1000"/>
              </a:spcBef>
              <a:buFont typeface="Arial" panose="020B0604020202020204" pitchFamily="34" charset="0"/>
              <a:buChar char="•"/>
            </a:pPr>
            <a:endParaRPr lang="en-US" sz="2400" dirty="0">
              <a:solidFill>
                <a:schemeClr val="tx2"/>
              </a:solidFill>
              <a:latin typeface="Calibri" panose="020F0502020204030204" pitchFamily="34" charset="0"/>
            </a:endParaRPr>
          </a:p>
          <a:p>
            <a:pPr marL="228600" lvl="0" indent="-228600">
              <a:lnSpc>
                <a:spcPct val="90000"/>
              </a:lnSpc>
              <a:spcBef>
                <a:spcPts val="1000"/>
              </a:spcBef>
              <a:buFont typeface="Arial" panose="020B0604020202020204" pitchFamily="34" charset="0"/>
              <a:buChar char="•"/>
            </a:pPr>
            <a:r>
              <a:rPr lang="en-US" sz="2400" dirty="0">
                <a:solidFill>
                  <a:schemeClr val="tx2"/>
                </a:solidFill>
                <a:latin typeface="Calibri" panose="020F0502020204030204" pitchFamily="34" charset="0"/>
              </a:rPr>
              <a:t>Example: Accounting responsible for disputes yet not transportation trained</a:t>
            </a:r>
          </a:p>
        </p:txBody>
      </p:sp>
    </p:spTree>
    <p:extLst>
      <p:ext uri="{BB962C8B-B14F-4D97-AF65-F5344CB8AC3E}">
        <p14:creationId xmlns:p14="http://schemas.microsoft.com/office/powerpoint/2010/main" val="1545001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1077218"/>
          </a:xfrm>
          <a:prstGeom prst="rect">
            <a:avLst/>
          </a:prstGeom>
          <a:noFill/>
        </p:spPr>
        <p:txBody>
          <a:bodyPr wrap="square" rtlCol="0">
            <a:spAutoFit/>
          </a:bodyPr>
          <a:lstStyle/>
          <a:p>
            <a:pPr defTabSz="539222"/>
            <a:r>
              <a:rPr lang="en-US" sz="3200" b="1" dirty="0">
                <a:solidFill>
                  <a:srgbClr val="C00000"/>
                </a:solidFill>
                <a:latin typeface="Arial" panose="020B0604020202020204" pitchFamily="34" charset="0"/>
                <a:cs typeface="Arial" panose="020B0604020202020204" pitchFamily="34" charset="0"/>
              </a:rPr>
              <a:t>Freight Cost Complexity—Mergers/Acquisitions/Systems Conversions  </a:t>
            </a:r>
          </a:p>
        </p:txBody>
      </p:sp>
      <p:sp>
        <p:nvSpPr>
          <p:cNvPr id="4" name="Rectangle 3"/>
          <p:cNvSpPr/>
          <p:nvPr/>
        </p:nvSpPr>
        <p:spPr>
          <a:xfrm>
            <a:off x="378016" y="1338350"/>
            <a:ext cx="9397580" cy="4442242"/>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400" dirty="0">
                <a:solidFill>
                  <a:schemeClr val="accent5"/>
                </a:solidFill>
              </a:rPr>
              <a:t>Merger/acquisition scenarios are hard enough</a:t>
            </a:r>
          </a:p>
          <a:p>
            <a:pPr marL="228600" lvl="0" indent="-228600">
              <a:lnSpc>
                <a:spcPct val="90000"/>
              </a:lnSpc>
              <a:spcBef>
                <a:spcPts val="1000"/>
              </a:spcBef>
              <a:buFont typeface="Arial" panose="020B0604020202020204" pitchFamily="34" charset="0"/>
              <a:buChar char="•"/>
            </a:pPr>
            <a:endParaRPr lang="en-US" sz="2400" dirty="0">
              <a:solidFill>
                <a:schemeClr val="accent5"/>
              </a:solidFill>
            </a:endParaRPr>
          </a:p>
          <a:p>
            <a:pPr marL="228600" lvl="0" indent="-228600">
              <a:lnSpc>
                <a:spcPct val="90000"/>
              </a:lnSpc>
              <a:spcBef>
                <a:spcPts val="1000"/>
              </a:spcBef>
              <a:buFont typeface="Arial" panose="020B0604020202020204" pitchFamily="34" charset="0"/>
              <a:buChar char="•"/>
            </a:pPr>
            <a:r>
              <a:rPr lang="en-US" sz="2400" dirty="0">
                <a:solidFill>
                  <a:schemeClr val="accent5"/>
                </a:solidFill>
              </a:rPr>
              <a:t>Systems/process integration that follows is often harder</a:t>
            </a:r>
          </a:p>
          <a:p>
            <a:pPr marL="228600" lvl="0" indent="-228600">
              <a:lnSpc>
                <a:spcPct val="90000"/>
              </a:lnSpc>
              <a:spcBef>
                <a:spcPts val="1000"/>
              </a:spcBef>
              <a:buFont typeface="Arial" panose="020B0604020202020204" pitchFamily="34" charset="0"/>
              <a:buChar char="•"/>
            </a:pPr>
            <a:endParaRPr lang="en-US" sz="2400" dirty="0">
              <a:solidFill>
                <a:schemeClr val="accent5"/>
              </a:solidFill>
            </a:endParaRPr>
          </a:p>
          <a:p>
            <a:pPr marL="228600" lvl="0" indent="-228600">
              <a:lnSpc>
                <a:spcPct val="90000"/>
              </a:lnSpc>
              <a:spcBef>
                <a:spcPts val="1000"/>
              </a:spcBef>
              <a:buFont typeface="Arial" panose="020B0604020202020204" pitchFamily="34" charset="0"/>
              <a:buChar char="•"/>
            </a:pPr>
            <a:r>
              <a:rPr lang="en-US" sz="2400" dirty="0">
                <a:solidFill>
                  <a:schemeClr val="accent5"/>
                </a:solidFill>
              </a:rPr>
              <a:t>Transportation/Freight systems are especially susceptible </a:t>
            </a:r>
          </a:p>
          <a:p>
            <a:pPr marL="228600" lvl="0" indent="-228600">
              <a:lnSpc>
                <a:spcPct val="90000"/>
              </a:lnSpc>
              <a:spcBef>
                <a:spcPts val="1000"/>
              </a:spcBef>
              <a:buFont typeface="Arial" panose="020B0604020202020204" pitchFamily="34" charset="0"/>
              <a:buChar char="•"/>
            </a:pPr>
            <a:endParaRPr lang="en-US" sz="2400" dirty="0">
              <a:solidFill>
                <a:schemeClr val="accent5"/>
              </a:solidFill>
            </a:endParaRPr>
          </a:p>
          <a:p>
            <a:pPr marL="228600" lvl="0" indent="-228600">
              <a:lnSpc>
                <a:spcPct val="90000"/>
              </a:lnSpc>
              <a:spcBef>
                <a:spcPts val="1000"/>
              </a:spcBef>
              <a:buFont typeface="Arial" panose="020B0604020202020204" pitchFamily="34" charset="0"/>
              <a:buChar char="•"/>
            </a:pPr>
            <a:r>
              <a:rPr lang="en-US" sz="2400" dirty="0">
                <a:solidFill>
                  <a:schemeClr val="accent5"/>
                </a:solidFill>
              </a:rPr>
              <a:t>Freight cost problems &amp; errors escalate during such a transition</a:t>
            </a:r>
          </a:p>
          <a:p>
            <a:pPr lvl="0">
              <a:lnSpc>
                <a:spcPct val="90000"/>
              </a:lnSpc>
              <a:spcBef>
                <a:spcPts val="1000"/>
              </a:spcBef>
            </a:pPr>
            <a:endParaRPr lang="en-US" sz="2400" dirty="0">
              <a:solidFill>
                <a:schemeClr val="accent5"/>
              </a:solidFill>
            </a:endParaRPr>
          </a:p>
          <a:p>
            <a:pPr marL="228600" lvl="0" indent="-228600">
              <a:lnSpc>
                <a:spcPct val="90000"/>
              </a:lnSpc>
              <a:spcBef>
                <a:spcPts val="1000"/>
              </a:spcBef>
              <a:buFont typeface="Arial" panose="020B0604020202020204" pitchFamily="34" charset="0"/>
              <a:buChar char="•"/>
            </a:pPr>
            <a:r>
              <a:rPr lang="en-US" sz="2400" dirty="0">
                <a:solidFill>
                  <a:schemeClr val="accent5"/>
                </a:solidFill>
              </a:rPr>
              <a:t>Example: duplicate payments, incorrect rate assessment because systems don’t communicate  </a:t>
            </a:r>
          </a:p>
        </p:txBody>
      </p:sp>
    </p:spTree>
    <p:extLst>
      <p:ext uri="{BB962C8B-B14F-4D97-AF65-F5344CB8AC3E}">
        <p14:creationId xmlns:p14="http://schemas.microsoft.com/office/powerpoint/2010/main" val="3029335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latin typeface="Arial" panose="020B0604020202020204" pitchFamily="34" charset="0"/>
                <a:cs typeface="Arial" panose="020B0604020202020204" pitchFamily="34" charset="0"/>
              </a:rPr>
              <a:t>Freight Cost Complexity—Lack of Time </a:t>
            </a:r>
          </a:p>
        </p:txBody>
      </p:sp>
      <p:sp>
        <p:nvSpPr>
          <p:cNvPr id="3" name="Rectangle 2"/>
          <p:cNvSpPr/>
          <p:nvPr/>
        </p:nvSpPr>
        <p:spPr>
          <a:xfrm>
            <a:off x="378016" y="1379651"/>
            <a:ext cx="10243794" cy="4352987"/>
          </a:xfrm>
          <a:prstGeom prst="rect">
            <a:avLst/>
          </a:prstGeom>
        </p:spPr>
        <p:txBody>
          <a:bodyPr wrap="square">
            <a:spAutoFit/>
          </a:bodyPr>
          <a:lstStyle/>
          <a:p>
            <a:pPr marL="228600" lvl="0" indent="-228600">
              <a:lnSpc>
                <a:spcPct val="150000"/>
              </a:lnSpc>
              <a:spcBef>
                <a:spcPts val="1000"/>
              </a:spcBef>
              <a:buFont typeface="Arial" panose="020B0604020202020204" pitchFamily="34" charset="0"/>
              <a:buChar char="•"/>
            </a:pPr>
            <a:r>
              <a:rPr lang="en-US" sz="2800" dirty="0">
                <a:solidFill>
                  <a:schemeClr val="accent5"/>
                </a:solidFill>
              </a:rPr>
              <a:t>Tighter deadlines</a:t>
            </a:r>
          </a:p>
          <a:p>
            <a:pPr marL="228600" lvl="0" indent="-228600">
              <a:lnSpc>
                <a:spcPct val="150000"/>
              </a:lnSpc>
              <a:spcBef>
                <a:spcPts val="1000"/>
              </a:spcBef>
              <a:buFont typeface="Arial" panose="020B0604020202020204" pitchFamily="34" charset="0"/>
              <a:buChar char="•"/>
            </a:pPr>
            <a:r>
              <a:rPr lang="en-US" sz="2800" dirty="0">
                <a:solidFill>
                  <a:schemeClr val="accent5"/>
                </a:solidFill>
              </a:rPr>
              <a:t>Higher priorities than freight/freight cost</a:t>
            </a:r>
          </a:p>
          <a:p>
            <a:pPr marL="228600" lvl="0" indent="-228600">
              <a:lnSpc>
                <a:spcPct val="150000"/>
              </a:lnSpc>
              <a:spcBef>
                <a:spcPts val="1000"/>
              </a:spcBef>
              <a:buFont typeface="Arial" panose="020B0604020202020204" pitchFamily="34" charset="0"/>
              <a:buChar char="•"/>
            </a:pPr>
            <a:r>
              <a:rPr lang="en-US" sz="2800" dirty="0">
                <a:solidFill>
                  <a:schemeClr val="accent5"/>
                </a:solidFill>
              </a:rPr>
              <a:t>Increased expectations </a:t>
            </a:r>
          </a:p>
          <a:p>
            <a:pPr marL="228600" lvl="0" indent="-228600">
              <a:lnSpc>
                <a:spcPct val="150000"/>
              </a:lnSpc>
              <a:spcBef>
                <a:spcPts val="1000"/>
              </a:spcBef>
              <a:buFont typeface="Arial" panose="020B0604020202020204" pitchFamily="34" charset="0"/>
              <a:buChar char="•"/>
            </a:pPr>
            <a:r>
              <a:rPr lang="en-US" sz="2800" dirty="0">
                <a:solidFill>
                  <a:schemeClr val="accent5"/>
                </a:solidFill>
              </a:rPr>
              <a:t>Lack of time to deal with the complexities</a:t>
            </a:r>
          </a:p>
          <a:p>
            <a:pPr marL="228600" lvl="0" indent="-228600">
              <a:lnSpc>
                <a:spcPct val="150000"/>
              </a:lnSpc>
              <a:spcBef>
                <a:spcPts val="1000"/>
              </a:spcBef>
              <a:buFont typeface="Arial" panose="020B0604020202020204" pitchFamily="34" charset="0"/>
              <a:buChar char="•"/>
            </a:pPr>
            <a:endParaRPr lang="en-US" sz="2800" dirty="0">
              <a:solidFill>
                <a:schemeClr val="accent5"/>
              </a:solidFill>
            </a:endParaRPr>
          </a:p>
          <a:p>
            <a:pPr marL="228600" lvl="0" indent="-228600">
              <a:lnSpc>
                <a:spcPct val="90000"/>
              </a:lnSpc>
              <a:spcBef>
                <a:spcPts val="1000"/>
              </a:spcBef>
              <a:buFont typeface="Arial" panose="020B0604020202020204" pitchFamily="34" charset="0"/>
              <a:buChar char="•"/>
            </a:pPr>
            <a:r>
              <a:rPr lang="en-US" sz="2800" dirty="0">
                <a:solidFill>
                  <a:schemeClr val="accent5"/>
                </a:solidFill>
              </a:rPr>
              <a:t>Examples: paying bills w/out time to verify</a:t>
            </a:r>
          </a:p>
        </p:txBody>
      </p:sp>
    </p:spTree>
    <p:extLst>
      <p:ext uri="{BB962C8B-B14F-4D97-AF65-F5344CB8AC3E}">
        <p14:creationId xmlns:p14="http://schemas.microsoft.com/office/powerpoint/2010/main" val="1286510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55600"/>
            <a:ext cx="10515600" cy="1325563"/>
          </a:xfrm>
        </p:spPr>
        <p:txBody>
          <a:bodyPr>
            <a:normAutofit/>
          </a:bodyPr>
          <a:lstStyle/>
          <a:p>
            <a:r>
              <a:rPr lang="en-US" sz="2800" b="1" dirty="0">
                <a:solidFill>
                  <a:srgbClr val="C00000"/>
                </a:solidFill>
                <a:latin typeface="+mn-lt"/>
                <a:cs typeface="Avenir Black"/>
              </a:rPr>
              <a:t>Complexities Drive Freight Cost Problems Such As…</a:t>
            </a:r>
            <a:br>
              <a:rPr lang="en-US" sz="2800" b="1" dirty="0">
                <a:solidFill>
                  <a:srgbClr val="C00000"/>
                </a:solidFill>
                <a:latin typeface="+mn-lt"/>
                <a:cs typeface="Avenir Black"/>
              </a:rPr>
            </a:br>
            <a:endParaRPr lang="en-US" sz="2800" dirty="0">
              <a:latin typeface="+mn-lt"/>
            </a:endParaRPr>
          </a:p>
        </p:txBody>
      </p:sp>
      <p:sp>
        <p:nvSpPr>
          <p:cNvPr id="3" name="Text Placeholder 2"/>
          <p:cNvSpPr>
            <a:spLocks noGrp="1"/>
          </p:cNvSpPr>
          <p:nvPr>
            <p:ph type="body" idx="1"/>
          </p:nvPr>
        </p:nvSpPr>
        <p:spPr>
          <a:xfrm>
            <a:off x="839787" y="1269207"/>
            <a:ext cx="5157787" cy="823912"/>
          </a:xfrm>
        </p:spPr>
        <p:txBody>
          <a:bodyPr/>
          <a:lstStyle/>
          <a:p>
            <a:r>
              <a:rPr lang="en-US" dirty="0">
                <a:solidFill>
                  <a:srgbClr val="C00000"/>
                </a:solidFill>
              </a:rPr>
              <a:t>Complexity</a:t>
            </a:r>
          </a:p>
        </p:txBody>
      </p:sp>
      <p:sp>
        <p:nvSpPr>
          <p:cNvPr id="4" name="Content Placeholder 3"/>
          <p:cNvSpPr>
            <a:spLocks noGrp="1"/>
          </p:cNvSpPr>
          <p:nvPr>
            <p:ph sz="half" idx="2"/>
          </p:nvPr>
        </p:nvSpPr>
        <p:spPr>
          <a:xfrm>
            <a:off x="547558" y="2215667"/>
            <a:ext cx="4344954" cy="3973996"/>
          </a:xfrm>
        </p:spPr>
        <p:txBody>
          <a:bodyPr>
            <a:normAutofit/>
          </a:bodyPr>
          <a:lstStyle/>
          <a:p>
            <a:pPr marL="0" indent="0">
              <a:lnSpc>
                <a:spcPct val="150000"/>
              </a:lnSpc>
              <a:buNone/>
            </a:pPr>
            <a:r>
              <a:rPr lang="en-US" sz="2400" dirty="0">
                <a:solidFill>
                  <a:srgbClr val="002060"/>
                </a:solidFill>
              </a:rPr>
              <a:t>Automation</a:t>
            </a:r>
          </a:p>
          <a:p>
            <a:pPr marL="0" indent="0">
              <a:lnSpc>
                <a:spcPct val="150000"/>
              </a:lnSpc>
              <a:buNone/>
            </a:pPr>
            <a:r>
              <a:rPr lang="en-US" sz="2400" dirty="0">
                <a:solidFill>
                  <a:srgbClr val="002060"/>
                </a:solidFill>
              </a:rPr>
              <a:t>Knowledge loss</a:t>
            </a:r>
          </a:p>
          <a:p>
            <a:pPr marL="0" indent="0">
              <a:lnSpc>
                <a:spcPct val="150000"/>
              </a:lnSpc>
              <a:buNone/>
            </a:pPr>
            <a:r>
              <a:rPr lang="en-US" sz="2400" dirty="0">
                <a:solidFill>
                  <a:srgbClr val="002060"/>
                </a:solidFill>
              </a:rPr>
              <a:t>Governing Docs </a:t>
            </a:r>
          </a:p>
          <a:p>
            <a:pPr marL="0" indent="0">
              <a:lnSpc>
                <a:spcPct val="150000"/>
              </a:lnSpc>
              <a:buNone/>
            </a:pPr>
            <a:r>
              <a:rPr lang="en-US" sz="2400" dirty="0">
                <a:solidFill>
                  <a:srgbClr val="002060"/>
                </a:solidFill>
              </a:rPr>
              <a:t>Decentralization</a:t>
            </a:r>
          </a:p>
          <a:p>
            <a:pPr marL="0" indent="0">
              <a:lnSpc>
                <a:spcPct val="150000"/>
              </a:lnSpc>
              <a:buNone/>
            </a:pPr>
            <a:r>
              <a:rPr lang="en-US" sz="2400" dirty="0">
                <a:solidFill>
                  <a:srgbClr val="002060"/>
                </a:solidFill>
              </a:rPr>
              <a:t>Mergers/acquisitions</a:t>
            </a:r>
          </a:p>
          <a:p>
            <a:pPr marL="0" indent="0">
              <a:lnSpc>
                <a:spcPct val="150000"/>
              </a:lnSpc>
              <a:buNone/>
            </a:pPr>
            <a:r>
              <a:rPr lang="en-US" sz="2400" dirty="0">
                <a:solidFill>
                  <a:srgbClr val="002060"/>
                </a:solidFill>
              </a:rPr>
              <a:t>Lack of time</a:t>
            </a:r>
          </a:p>
          <a:p>
            <a:endParaRPr lang="en-US" dirty="0"/>
          </a:p>
          <a:p>
            <a:endParaRPr lang="en-US" dirty="0"/>
          </a:p>
        </p:txBody>
      </p:sp>
      <p:sp>
        <p:nvSpPr>
          <p:cNvPr id="5" name="Text Placeholder 4"/>
          <p:cNvSpPr>
            <a:spLocks noGrp="1"/>
          </p:cNvSpPr>
          <p:nvPr>
            <p:ph type="body" sz="quarter" idx="3"/>
          </p:nvPr>
        </p:nvSpPr>
        <p:spPr>
          <a:xfrm>
            <a:off x="6084887" y="1269207"/>
            <a:ext cx="5183188" cy="823912"/>
          </a:xfrm>
        </p:spPr>
        <p:txBody>
          <a:bodyPr/>
          <a:lstStyle/>
          <a:p>
            <a:r>
              <a:rPr lang="en-US" dirty="0">
                <a:solidFill>
                  <a:srgbClr val="C00000"/>
                </a:solidFill>
              </a:rPr>
              <a:t>Freight Cost Problem</a:t>
            </a:r>
          </a:p>
        </p:txBody>
      </p:sp>
      <p:sp>
        <p:nvSpPr>
          <p:cNvPr id="6" name="Content Placeholder 5"/>
          <p:cNvSpPr>
            <a:spLocks noGrp="1"/>
          </p:cNvSpPr>
          <p:nvPr>
            <p:ph sz="quarter" idx="4"/>
          </p:nvPr>
        </p:nvSpPr>
        <p:spPr>
          <a:xfrm>
            <a:off x="5172851" y="2215667"/>
            <a:ext cx="7007259" cy="4096544"/>
          </a:xfrm>
        </p:spPr>
        <p:txBody>
          <a:bodyPr>
            <a:normAutofit fontScale="92500" lnSpcReduction="10000"/>
          </a:bodyPr>
          <a:lstStyle/>
          <a:p>
            <a:pPr marL="0" lvl="0" indent="-285750">
              <a:lnSpc>
                <a:spcPct val="100000"/>
              </a:lnSpc>
              <a:spcBef>
                <a:spcPts val="0"/>
              </a:spcBef>
            </a:pPr>
            <a:r>
              <a:rPr lang="en-US" sz="1800" dirty="0">
                <a:solidFill>
                  <a:schemeClr val="accent5"/>
                </a:solidFill>
                <a:latin typeface="Arial"/>
              </a:rPr>
              <a:t>Paid for invoices without checking rates because you didn’t want to   pay finance charges?</a:t>
            </a:r>
          </a:p>
          <a:p>
            <a:pPr marL="0" lvl="0" indent="-285750">
              <a:lnSpc>
                <a:spcPct val="100000"/>
              </a:lnSpc>
              <a:spcBef>
                <a:spcPts val="0"/>
              </a:spcBef>
            </a:pPr>
            <a:endParaRPr lang="en-US" sz="1800" dirty="0">
              <a:solidFill>
                <a:schemeClr val="accent5"/>
              </a:solidFill>
              <a:latin typeface="Arial"/>
            </a:endParaRPr>
          </a:p>
          <a:p>
            <a:pPr marL="0" lvl="0" indent="-285750">
              <a:lnSpc>
                <a:spcPct val="100000"/>
              </a:lnSpc>
              <a:spcBef>
                <a:spcPts val="0"/>
              </a:spcBef>
            </a:pPr>
            <a:r>
              <a:rPr lang="en-US" sz="1800" dirty="0">
                <a:solidFill>
                  <a:schemeClr val="accent5"/>
                </a:solidFill>
                <a:latin typeface="Arial"/>
              </a:rPr>
              <a:t>Used  a “work-around” for your freight payment system to get the invoice paid when it was denied?</a:t>
            </a:r>
          </a:p>
          <a:p>
            <a:pPr marL="0" lvl="0" indent="-285750">
              <a:lnSpc>
                <a:spcPct val="100000"/>
              </a:lnSpc>
              <a:spcBef>
                <a:spcPts val="0"/>
              </a:spcBef>
            </a:pPr>
            <a:endParaRPr lang="en-US" sz="1800" dirty="0">
              <a:solidFill>
                <a:schemeClr val="accent5"/>
              </a:solidFill>
              <a:latin typeface="Arial"/>
            </a:endParaRPr>
          </a:p>
          <a:p>
            <a:pPr marL="0" lvl="0" indent="-285750">
              <a:lnSpc>
                <a:spcPct val="100000"/>
              </a:lnSpc>
              <a:spcBef>
                <a:spcPts val="0"/>
              </a:spcBef>
            </a:pPr>
            <a:r>
              <a:rPr lang="en-US" sz="1800" dirty="0">
                <a:solidFill>
                  <a:schemeClr val="accent5"/>
                </a:solidFill>
                <a:latin typeface="Arial"/>
              </a:rPr>
              <a:t>Balance due for accessorial charges you didn’t know existed?</a:t>
            </a:r>
          </a:p>
          <a:p>
            <a:pPr marL="0" lvl="0" indent="0">
              <a:lnSpc>
                <a:spcPct val="100000"/>
              </a:lnSpc>
              <a:spcBef>
                <a:spcPts val="0"/>
              </a:spcBef>
              <a:buNone/>
            </a:pPr>
            <a:endParaRPr lang="en-US" sz="1800" dirty="0">
              <a:solidFill>
                <a:schemeClr val="accent5"/>
              </a:solidFill>
              <a:latin typeface="Arial"/>
            </a:endParaRPr>
          </a:p>
          <a:p>
            <a:pPr marL="0" lvl="0" indent="-285750">
              <a:lnSpc>
                <a:spcPct val="100000"/>
              </a:lnSpc>
              <a:spcBef>
                <a:spcPts val="0"/>
              </a:spcBef>
            </a:pPr>
            <a:r>
              <a:rPr lang="en-US" sz="1800" dirty="0">
                <a:solidFill>
                  <a:schemeClr val="accent5"/>
                </a:solidFill>
                <a:latin typeface="Arial"/>
              </a:rPr>
              <a:t>Paid the wrong fuel or wrong mileage?</a:t>
            </a:r>
          </a:p>
          <a:p>
            <a:pPr marL="0" lvl="0" indent="-285750">
              <a:lnSpc>
                <a:spcPct val="100000"/>
              </a:lnSpc>
              <a:spcBef>
                <a:spcPts val="0"/>
              </a:spcBef>
            </a:pPr>
            <a:endParaRPr lang="en-US" sz="1800" dirty="0">
              <a:solidFill>
                <a:schemeClr val="accent5"/>
              </a:solidFill>
              <a:latin typeface="Arial"/>
            </a:endParaRPr>
          </a:p>
          <a:p>
            <a:pPr marL="0" lvl="0" indent="-285750">
              <a:lnSpc>
                <a:spcPct val="100000"/>
              </a:lnSpc>
              <a:spcBef>
                <a:spcPts val="0"/>
              </a:spcBef>
            </a:pPr>
            <a:r>
              <a:rPr lang="en-US" sz="1800" dirty="0">
                <a:solidFill>
                  <a:schemeClr val="accent5"/>
                </a:solidFill>
                <a:latin typeface="Arial"/>
              </a:rPr>
              <a:t>Paid a higher tariff rate than contract rate?</a:t>
            </a:r>
          </a:p>
          <a:p>
            <a:pPr marL="0" lvl="0" indent="-285750">
              <a:lnSpc>
                <a:spcPct val="100000"/>
              </a:lnSpc>
              <a:spcBef>
                <a:spcPts val="0"/>
              </a:spcBef>
            </a:pPr>
            <a:endParaRPr lang="en-US" sz="1800" dirty="0">
              <a:solidFill>
                <a:schemeClr val="accent5"/>
              </a:solidFill>
              <a:latin typeface="Arial"/>
            </a:endParaRPr>
          </a:p>
          <a:p>
            <a:pPr marL="0" lvl="0" indent="-285750">
              <a:lnSpc>
                <a:spcPct val="100000"/>
              </a:lnSpc>
              <a:spcBef>
                <a:spcPts val="0"/>
              </a:spcBef>
            </a:pPr>
            <a:r>
              <a:rPr lang="en-US" sz="1800" dirty="0">
                <a:solidFill>
                  <a:schemeClr val="accent5"/>
                </a:solidFill>
                <a:latin typeface="Arial"/>
              </a:rPr>
              <a:t>Car billed for a move it didn’t make? </a:t>
            </a:r>
          </a:p>
          <a:p>
            <a:pPr marL="0" lvl="0" indent="-285750">
              <a:lnSpc>
                <a:spcPct val="100000"/>
              </a:lnSpc>
              <a:spcBef>
                <a:spcPts val="0"/>
              </a:spcBef>
            </a:pPr>
            <a:endParaRPr lang="en-US" sz="1800" dirty="0">
              <a:solidFill>
                <a:schemeClr val="accent5"/>
              </a:solidFill>
              <a:latin typeface="Arial"/>
            </a:endParaRPr>
          </a:p>
          <a:p>
            <a:pPr marL="0" lvl="0" indent="-285750">
              <a:lnSpc>
                <a:spcPct val="100000"/>
              </a:lnSpc>
              <a:spcBef>
                <a:spcPts val="0"/>
              </a:spcBef>
            </a:pPr>
            <a:r>
              <a:rPr lang="en-US" sz="1800" dirty="0">
                <a:solidFill>
                  <a:schemeClr val="accent5"/>
                </a:solidFill>
                <a:latin typeface="Arial"/>
              </a:rPr>
              <a:t>Car moving empty that was found to be loaded?</a:t>
            </a:r>
          </a:p>
          <a:p>
            <a:pPr marL="0" lvl="0" indent="-285750">
              <a:lnSpc>
                <a:spcPct val="100000"/>
              </a:lnSpc>
              <a:spcBef>
                <a:spcPts val="0"/>
              </a:spcBef>
            </a:pPr>
            <a:endParaRPr lang="en-US" sz="1800" dirty="0">
              <a:solidFill>
                <a:schemeClr val="accent5"/>
              </a:solidFill>
              <a:latin typeface="Arial"/>
            </a:endParaRPr>
          </a:p>
          <a:p>
            <a:pPr marL="0" lvl="0" indent="-285750">
              <a:lnSpc>
                <a:spcPct val="100000"/>
              </a:lnSpc>
              <a:spcBef>
                <a:spcPts val="0"/>
              </a:spcBef>
            </a:pPr>
            <a:r>
              <a:rPr lang="en-US" sz="1800" dirty="0">
                <a:solidFill>
                  <a:schemeClr val="accent5"/>
                </a:solidFill>
                <a:latin typeface="Arial"/>
              </a:rPr>
              <a:t>Charged for a empty cars on “free” return/diversion? </a:t>
            </a:r>
          </a:p>
          <a:p>
            <a:endParaRPr lang="en-US" dirty="0">
              <a:solidFill>
                <a:srgbClr val="002060"/>
              </a:solidFill>
            </a:endParaRPr>
          </a:p>
        </p:txBody>
      </p:sp>
      <p:sp>
        <p:nvSpPr>
          <p:cNvPr id="7" name="Right Arrow 6"/>
          <p:cNvSpPr/>
          <p:nvPr/>
        </p:nvSpPr>
        <p:spPr>
          <a:xfrm>
            <a:off x="3516197" y="3416652"/>
            <a:ext cx="1376315" cy="985665"/>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095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cs typeface="Avenir Black"/>
              </a:rPr>
              <a:t>What’s the Price of Not Knowing? </a:t>
            </a:r>
          </a:p>
        </p:txBody>
      </p:sp>
      <p:sp>
        <p:nvSpPr>
          <p:cNvPr id="3" name="Rectangle 2"/>
          <p:cNvSpPr/>
          <p:nvPr/>
        </p:nvSpPr>
        <p:spPr>
          <a:xfrm>
            <a:off x="302601" y="1330794"/>
            <a:ext cx="9916054" cy="3576364"/>
          </a:xfrm>
          <a:prstGeom prst="rect">
            <a:avLst/>
          </a:prstGeom>
        </p:spPr>
        <p:txBody>
          <a:bodyPr wrap="square">
            <a:spAutoFit/>
          </a:bodyPr>
          <a:lstStyle/>
          <a:p>
            <a:pPr lvl="0">
              <a:lnSpc>
                <a:spcPct val="90000"/>
              </a:lnSpc>
              <a:spcBef>
                <a:spcPts val="1000"/>
              </a:spcBef>
            </a:pPr>
            <a:r>
              <a:rPr lang="en-US" sz="2800" dirty="0">
                <a:solidFill>
                  <a:srgbClr val="002060"/>
                </a:solidFill>
              </a:rPr>
              <a:t>The price of not knowing about freight cost complexities  </a:t>
            </a:r>
          </a:p>
          <a:p>
            <a:pPr lvl="1" algn="ctr">
              <a:lnSpc>
                <a:spcPct val="90000"/>
              </a:lnSpc>
              <a:spcBef>
                <a:spcPts val="1000"/>
              </a:spcBef>
            </a:pPr>
            <a:endParaRPr lang="en-US" sz="2800" dirty="0">
              <a:solidFill>
                <a:srgbClr val="002060"/>
              </a:solidFill>
            </a:endParaRPr>
          </a:p>
          <a:p>
            <a:pPr lvl="1">
              <a:lnSpc>
                <a:spcPct val="90000"/>
              </a:lnSpc>
              <a:spcBef>
                <a:spcPts val="1000"/>
              </a:spcBef>
            </a:pPr>
            <a:r>
              <a:rPr lang="en-US" sz="2800" dirty="0">
                <a:solidFill>
                  <a:srgbClr val="C00000"/>
                </a:solidFill>
              </a:rPr>
              <a:t>                     #1. You can’t take action!</a:t>
            </a:r>
          </a:p>
          <a:p>
            <a:pPr marL="914400" lvl="1" indent="-457200">
              <a:lnSpc>
                <a:spcPct val="90000"/>
              </a:lnSpc>
              <a:spcBef>
                <a:spcPts val="1000"/>
              </a:spcBef>
              <a:buFont typeface="Arial" panose="020B0604020202020204" pitchFamily="34" charset="0"/>
              <a:buChar char="•"/>
            </a:pPr>
            <a:endParaRPr lang="en-US" sz="2800" dirty="0">
              <a:solidFill>
                <a:srgbClr val="002060"/>
              </a:solidFill>
            </a:endParaRPr>
          </a:p>
          <a:p>
            <a:pPr marL="1371600" lvl="2" indent="-457200">
              <a:lnSpc>
                <a:spcPct val="90000"/>
              </a:lnSpc>
              <a:spcBef>
                <a:spcPts val="1000"/>
              </a:spcBef>
              <a:buFont typeface="Arial" panose="020B0604020202020204" pitchFamily="34" charset="0"/>
              <a:buChar char="•"/>
            </a:pPr>
            <a:r>
              <a:rPr lang="en-US" sz="2800" dirty="0">
                <a:solidFill>
                  <a:srgbClr val="002060"/>
                </a:solidFill>
              </a:rPr>
              <a:t>Can’t understand the nature of problems</a:t>
            </a:r>
          </a:p>
          <a:p>
            <a:pPr marL="1371600" lvl="2" indent="-457200">
              <a:lnSpc>
                <a:spcPct val="90000"/>
              </a:lnSpc>
              <a:spcBef>
                <a:spcPts val="1000"/>
              </a:spcBef>
              <a:buFont typeface="Arial" panose="020B0604020202020204" pitchFamily="34" charset="0"/>
              <a:buChar char="•"/>
            </a:pPr>
            <a:r>
              <a:rPr lang="en-US" sz="2800" dirty="0">
                <a:solidFill>
                  <a:srgbClr val="002060"/>
                </a:solidFill>
              </a:rPr>
              <a:t>Can’t do anything about them	</a:t>
            </a:r>
          </a:p>
          <a:p>
            <a:pPr marL="1143000" lvl="2" indent="-228600">
              <a:lnSpc>
                <a:spcPct val="90000"/>
              </a:lnSpc>
              <a:spcBef>
                <a:spcPts val="1000"/>
              </a:spcBef>
              <a:buFont typeface="Arial" panose="020B0604020202020204" pitchFamily="34" charset="0"/>
              <a:buChar char="•"/>
            </a:pPr>
            <a:r>
              <a:rPr lang="en-US" sz="2800" dirty="0">
                <a:solidFill>
                  <a:srgbClr val="002060"/>
                </a:solidFill>
              </a:rPr>
              <a:t>   Ignorance is bliss, but…</a:t>
            </a:r>
          </a:p>
        </p:txBody>
      </p:sp>
    </p:spTree>
    <p:extLst>
      <p:ext uri="{BB962C8B-B14F-4D97-AF65-F5344CB8AC3E}">
        <p14:creationId xmlns:p14="http://schemas.microsoft.com/office/powerpoint/2010/main" val="3739803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cs typeface="Avenir Black"/>
              </a:rPr>
              <a:t>What’s the Price of Not Knowing? </a:t>
            </a:r>
          </a:p>
        </p:txBody>
      </p:sp>
      <p:sp>
        <p:nvSpPr>
          <p:cNvPr id="3" name="Rectangle 2"/>
          <p:cNvSpPr/>
          <p:nvPr/>
        </p:nvSpPr>
        <p:spPr>
          <a:xfrm>
            <a:off x="378016" y="1187364"/>
            <a:ext cx="9916054" cy="3964162"/>
          </a:xfrm>
          <a:prstGeom prst="rect">
            <a:avLst/>
          </a:prstGeom>
        </p:spPr>
        <p:txBody>
          <a:bodyPr wrap="square">
            <a:spAutoFit/>
          </a:bodyPr>
          <a:lstStyle/>
          <a:p>
            <a:pPr lvl="0">
              <a:lnSpc>
                <a:spcPct val="90000"/>
              </a:lnSpc>
              <a:spcBef>
                <a:spcPts val="1000"/>
              </a:spcBef>
            </a:pPr>
            <a:r>
              <a:rPr lang="en-US" sz="2400" dirty="0">
                <a:solidFill>
                  <a:srgbClr val="002060"/>
                </a:solidFill>
              </a:rPr>
              <a:t>The price of not knowing about freight cost complexities  </a:t>
            </a:r>
          </a:p>
          <a:p>
            <a:pPr lvl="1" algn="ctr">
              <a:lnSpc>
                <a:spcPct val="90000"/>
              </a:lnSpc>
              <a:spcBef>
                <a:spcPts val="1000"/>
              </a:spcBef>
            </a:pPr>
            <a:endParaRPr lang="en-US" sz="2400" dirty="0">
              <a:solidFill>
                <a:srgbClr val="002060"/>
              </a:solidFill>
            </a:endParaRPr>
          </a:p>
          <a:p>
            <a:pPr lvl="1">
              <a:lnSpc>
                <a:spcPct val="90000"/>
              </a:lnSpc>
              <a:spcBef>
                <a:spcPts val="1000"/>
              </a:spcBef>
            </a:pPr>
            <a:r>
              <a:rPr lang="en-US" sz="2400" dirty="0">
                <a:solidFill>
                  <a:srgbClr val="C00000"/>
                </a:solidFill>
              </a:rPr>
              <a:t>                     #2. It will cost you money!</a:t>
            </a:r>
          </a:p>
          <a:p>
            <a:pPr lvl="1">
              <a:lnSpc>
                <a:spcPct val="90000"/>
              </a:lnSpc>
              <a:spcBef>
                <a:spcPts val="1000"/>
              </a:spcBef>
            </a:pPr>
            <a:endParaRPr lang="en-US" sz="2400" dirty="0">
              <a:solidFill>
                <a:srgbClr val="C00000"/>
              </a:solidFill>
            </a:endParaRPr>
          </a:p>
          <a:p>
            <a:pPr marL="2057400" lvl="4" indent="-228600">
              <a:lnSpc>
                <a:spcPct val="90000"/>
              </a:lnSpc>
              <a:spcBef>
                <a:spcPts val="500"/>
              </a:spcBef>
              <a:buFont typeface="Arial" panose="020B0604020202020204" pitchFamily="34" charset="0"/>
              <a:buChar char="•"/>
            </a:pPr>
            <a:r>
              <a:rPr lang="en-US" sz="2400" dirty="0">
                <a:solidFill>
                  <a:srgbClr val="002060"/>
                </a:solidFill>
              </a:rPr>
              <a:t>Billing errors (shippers &amp; carriers) </a:t>
            </a:r>
          </a:p>
          <a:p>
            <a:pPr marL="2057400" lvl="4" indent="-228600">
              <a:lnSpc>
                <a:spcPct val="90000"/>
              </a:lnSpc>
              <a:spcBef>
                <a:spcPts val="500"/>
              </a:spcBef>
              <a:buFont typeface="Arial" panose="020B0604020202020204" pitchFamily="34" charset="0"/>
              <a:buChar char="•"/>
            </a:pPr>
            <a:r>
              <a:rPr lang="en-US" sz="2400" dirty="0">
                <a:solidFill>
                  <a:srgbClr val="002060"/>
                </a:solidFill>
              </a:rPr>
              <a:t>Productivity/Efficiency losses </a:t>
            </a:r>
          </a:p>
          <a:p>
            <a:pPr marL="2057400" lvl="4" indent="-228600">
              <a:lnSpc>
                <a:spcPct val="90000"/>
              </a:lnSpc>
              <a:spcBef>
                <a:spcPts val="500"/>
              </a:spcBef>
              <a:buFont typeface="Arial" panose="020B0604020202020204" pitchFamily="34" charset="0"/>
              <a:buChar char="•"/>
            </a:pPr>
            <a:r>
              <a:rPr lang="en-US" sz="2400" dirty="0">
                <a:solidFill>
                  <a:srgbClr val="002060"/>
                </a:solidFill>
              </a:rPr>
              <a:t>Can’t make well-informed financial tradeoff choices </a:t>
            </a:r>
          </a:p>
          <a:p>
            <a:pPr marL="2514600" lvl="5" indent="-228600">
              <a:lnSpc>
                <a:spcPct val="90000"/>
              </a:lnSpc>
              <a:spcBef>
                <a:spcPts val="500"/>
              </a:spcBef>
              <a:buFont typeface="Arial" panose="020B0604020202020204" pitchFamily="34" charset="0"/>
              <a:buChar char="•"/>
            </a:pPr>
            <a:endParaRPr lang="en-US" sz="2800" dirty="0">
              <a:solidFill>
                <a:srgbClr val="002060"/>
              </a:solidFill>
            </a:endParaRPr>
          </a:p>
          <a:p>
            <a:pPr marL="914400" lvl="1" indent="-457200">
              <a:lnSpc>
                <a:spcPct val="90000"/>
              </a:lnSpc>
              <a:spcBef>
                <a:spcPts val="1000"/>
              </a:spcBef>
              <a:buFont typeface="Arial" panose="020B0604020202020204" pitchFamily="34" charset="0"/>
              <a:buChar char="•"/>
            </a:pPr>
            <a:endParaRPr lang="en-US" sz="2800" dirty="0">
              <a:solidFill>
                <a:srgbClr val="002060"/>
              </a:solidFill>
            </a:endParaRPr>
          </a:p>
        </p:txBody>
      </p:sp>
    </p:spTree>
    <p:extLst>
      <p:ext uri="{BB962C8B-B14F-4D97-AF65-F5344CB8AC3E}">
        <p14:creationId xmlns:p14="http://schemas.microsoft.com/office/powerpoint/2010/main" val="256163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cs typeface="Avenir Black"/>
              </a:rPr>
              <a:t>What to do?  </a:t>
            </a:r>
          </a:p>
        </p:txBody>
      </p:sp>
      <p:sp>
        <p:nvSpPr>
          <p:cNvPr id="5" name="Rectangle 4"/>
          <p:cNvSpPr/>
          <p:nvPr/>
        </p:nvSpPr>
        <p:spPr>
          <a:xfrm>
            <a:off x="378017" y="1375492"/>
            <a:ext cx="10274272" cy="4996240"/>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srgbClr val="002060"/>
                </a:solidFill>
              </a:rPr>
              <a:t>Awareness</a:t>
            </a:r>
          </a:p>
          <a:p>
            <a:pPr marL="685800" lvl="1" indent="-228600">
              <a:lnSpc>
                <a:spcPct val="90000"/>
              </a:lnSpc>
              <a:spcBef>
                <a:spcPts val="1000"/>
              </a:spcBef>
              <a:buFont typeface="Arial" panose="020B0604020202020204" pitchFamily="34" charset="0"/>
              <a:buChar char="•"/>
            </a:pPr>
            <a:r>
              <a:rPr lang="en-US" sz="2800" dirty="0">
                <a:solidFill>
                  <a:srgbClr val="002060"/>
                </a:solidFill>
              </a:rPr>
              <a:t>Become familiar with the sources of freight cost complexity</a:t>
            </a:r>
          </a:p>
          <a:p>
            <a:pPr marL="685800" lvl="1" indent="-228600">
              <a:lnSpc>
                <a:spcPct val="90000"/>
              </a:lnSpc>
              <a:spcBef>
                <a:spcPts val="1000"/>
              </a:spcBef>
              <a:buFont typeface="Arial" panose="020B0604020202020204" pitchFamily="34" charset="0"/>
              <a:buChar char="•"/>
            </a:pPr>
            <a:r>
              <a:rPr lang="en-US" sz="2800" dirty="0">
                <a:solidFill>
                  <a:srgbClr val="002060"/>
                </a:solidFill>
              </a:rPr>
              <a:t>Can help you identify where the problems may exist/are generated</a:t>
            </a:r>
          </a:p>
          <a:p>
            <a:pPr marL="228600" lvl="0" indent="-228600">
              <a:lnSpc>
                <a:spcPct val="90000"/>
              </a:lnSpc>
              <a:spcBef>
                <a:spcPts val="1000"/>
              </a:spcBef>
              <a:buFont typeface="Arial" panose="020B0604020202020204" pitchFamily="34" charset="0"/>
              <a:buChar char="•"/>
            </a:pPr>
            <a:endParaRPr lang="en-US" sz="2800" dirty="0">
              <a:solidFill>
                <a:srgbClr val="002060"/>
              </a:solidFill>
            </a:endParaRPr>
          </a:p>
          <a:p>
            <a:pPr marL="228600" lvl="0" indent="-228600">
              <a:lnSpc>
                <a:spcPct val="90000"/>
              </a:lnSpc>
              <a:spcBef>
                <a:spcPts val="1000"/>
              </a:spcBef>
              <a:buFont typeface="Arial" panose="020B0604020202020204" pitchFamily="34" charset="0"/>
              <a:buChar char="•"/>
            </a:pPr>
            <a:r>
              <a:rPr lang="en-US" sz="2800" dirty="0">
                <a:solidFill>
                  <a:srgbClr val="002060"/>
                </a:solidFill>
              </a:rPr>
              <a:t>Education</a:t>
            </a:r>
          </a:p>
          <a:p>
            <a:pPr marL="685800" lvl="1" indent="-228600">
              <a:lnSpc>
                <a:spcPct val="90000"/>
              </a:lnSpc>
              <a:spcBef>
                <a:spcPts val="1000"/>
              </a:spcBef>
              <a:buFont typeface="Arial" panose="020B0604020202020204" pitchFamily="34" charset="0"/>
              <a:buChar char="•"/>
            </a:pPr>
            <a:r>
              <a:rPr lang="en-US" sz="2800" dirty="0">
                <a:solidFill>
                  <a:srgbClr val="002060"/>
                </a:solidFill>
              </a:rPr>
              <a:t>Formal/informal</a:t>
            </a:r>
          </a:p>
          <a:p>
            <a:pPr marL="685800" lvl="1" indent="-228600">
              <a:lnSpc>
                <a:spcPct val="90000"/>
              </a:lnSpc>
              <a:spcBef>
                <a:spcPts val="1000"/>
              </a:spcBef>
              <a:buFont typeface="Arial" panose="020B0604020202020204" pitchFamily="34" charset="0"/>
              <a:buChar char="•"/>
            </a:pPr>
            <a:r>
              <a:rPr lang="en-US" sz="2800" dirty="0">
                <a:solidFill>
                  <a:srgbClr val="002060"/>
                </a:solidFill>
              </a:rPr>
              <a:t>Transportation-focused</a:t>
            </a:r>
          </a:p>
          <a:p>
            <a:pPr marL="685800" lvl="1" indent="-228600">
              <a:lnSpc>
                <a:spcPct val="90000"/>
              </a:lnSpc>
              <a:spcBef>
                <a:spcPts val="1000"/>
              </a:spcBef>
              <a:buFont typeface="Arial" panose="020B0604020202020204" pitchFamily="34" charset="0"/>
              <a:buChar char="•"/>
            </a:pPr>
            <a:r>
              <a:rPr lang="en-US" sz="2800" dirty="0">
                <a:solidFill>
                  <a:srgbClr val="002060"/>
                </a:solidFill>
              </a:rPr>
              <a:t>Professional Community</a:t>
            </a:r>
          </a:p>
          <a:p>
            <a:pPr lvl="1">
              <a:lnSpc>
                <a:spcPct val="90000"/>
              </a:lnSpc>
              <a:spcBef>
                <a:spcPts val="1000"/>
              </a:spcBef>
            </a:pPr>
            <a:endParaRPr lang="en-US" sz="2800" dirty="0">
              <a:solidFill>
                <a:srgbClr val="002060"/>
              </a:solidFill>
            </a:endParaRPr>
          </a:p>
        </p:txBody>
      </p:sp>
    </p:spTree>
    <p:extLst>
      <p:ext uri="{BB962C8B-B14F-4D97-AF65-F5344CB8AC3E}">
        <p14:creationId xmlns:p14="http://schemas.microsoft.com/office/powerpoint/2010/main" val="2155759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cs typeface="Avenir Black"/>
              </a:rPr>
              <a:t>What to do?  </a:t>
            </a:r>
          </a:p>
        </p:txBody>
      </p:sp>
      <p:sp>
        <p:nvSpPr>
          <p:cNvPr id="3" name="Rectangle 2"/>
          <p:cNvSpPr/>
          <p:nvPr/>
        </p:nvSpPr>
        <p:spPr>
          <a:xfrm>
            <a:off x="280208" y="1392014"/>
            <a:ext cx="9410547" cy="3550203"/>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srgbClr val="002060"/>
                </a:solidFill>
              </a:rPr>
              <a:t>Be wary of technology/automation</a:t>
            </a:r>
          </a:p>
          <a:p>
            <a:pPr marL="685800" lvl="1" indent="-228600">
              <a:lnSpc>
                <a:spcPct val="90000"/>
              </a:lnSpc>
              <a:spcBef>
                <a:spcPts val="1000"/>
              </a:spcBef>
              <a:buFont typeface="Arial" panose="020B0604020202020204" pitchFamily="34" charset="0"/>
              <a:buChar char="•"/>
            </a:pPr>
            <a:r>
              <a:rPr lang="en-US" sz="2400" dirty="0">
                <a:solidFill>
                  <a:srgbClr val="002060"/>
                </a:solidFill>
              </a:rPr>
              <a:t>Know what knowledge/expertise you are giving up</a:t>
            </a:r>
          </a:p>
          <a:p>
            <a:pPr marL="685800" lvl="1" indent="-228600">
              <a:lnSpc>
                <a:spcPct val="90000"/>
              </a:lnSpc>
              <a:spcBef>
                <a:spcPts val="500"/>
              </a:spcBef>
              <a:buFont typeface="Arial" panose="020B0604020202020204" pitchFamily="34" charset="0"/>
              <a:buChar char="•"/>
            </a:pPr>
            <a:r>
              <a:rPr lang="en-US" sz="2400" dirty="0">
                <a:solidFill>
                  <a:srgbClr val="002060"/>
                </a:solidFill>
              </a:rPr>
              <a:t>Keep people engaged as much as possible</a:t>
            </a:r>
          </a:p>
          <a:p>
            <a:pPr marL="1143000" lvl="2" indent="-228600">
              <a:lnSpc>
                <a:spcPct val="90000"/>
              </a:lnSpc>
              <a:spcBef>
                <a:spcPts val="500"/>
              </a:spcBef>
              <a:buFont typeface="Arial" panose="020B0604020202020204" pitchFamily="34" charset="0"/>
              <a:buChar char="•"/>
            </a:pPr>
            <a:r>
              <a:rPr lang="en-US" sz="2000" dirty="0">
                <a:solidFill>
                  <a:srgbClr val="002060"/>
                </a:solidFill>
              </a:rPr>
              <a:t>Computer operators end up functioning as mere monitors/passive watchers of screens</a:t>
            </a:r>
          </a:p>
          <a:p>
            <a:pPr marL="1143000" lvl="2" indent="-228600">
              <a:lnSpc>
                <a:spcPct val="90000"/>
              </a:lnSpc>
              <a:spcBef>
                <a:spcPts val="500"/>
              </a:spcBef>
              <a:buFont typeface="Arial" panose="020B0604020202020204" pitchFamily="34" charset="0"/>
              <a:buChar char="•"/>
            </a:pPr>
            <a:r>
              <a:rPr lang="en-US" sz="2000" dirty="0">
                <a:solidFill>
                  <a:srgbClr val="002060"/>
                </a:solidFill>
              </a:rPr>
              <a:t>Experienced operators eventually act inexperienced </a:t>
            </a:r>
          </a:p>
          <a:p>
            <a:pPr marL="685800" lvl="1" indent="-228600">
              <a:lnSpc>
                <a:spcPct val="90000"/>
              </a:lnSpc>
              <a:spcBef>
                <a:spcPts val="1000"/>
              </a:spcBef>
              <a:buFont typeface="Arial" panose="020B0604020202020204" pitchFamily="34" charset="0"/>
              <a:buChar char="•"/>
            </a:pPr>
            <a:r>
              <a:rPr lang="en-US" sz="2400" dirty="0">
                <a:solidFill>
                  <a:srgbClr val="002060"/>
                </a:solidFill>
              </a:rPr>
              <a:t>Demand to know/investigate what is going on behind the screen</a:t>
            </a:r>
          </a:p>
          <a:p>
            <a:pPr marL="685800" lvl="1" indent="-228600">
              <a:lnSpc>
                <a:spcPct val="90000"/>
              </a:lnSpc>
              <a:spcBef>
                <a:spcPts val="1000"/>
              </a:spcBef>
              <a:buFont typeface="Arial" panose="020B0604020202020204" pitchFamily="34" charset="0"/>
              <a:buChar char="•"/>
            </a:pPr>
            <a:r>
              <a:rPr lang="en-US" sz="2400" dirty="0">
                <a:solidFill>
                  <a:srgbClr val="002060"/>
                </a:solidFill>
              </a:rPr>
              <a:t>Don’t be lulled by a “false sense of security”</a:t>
            </a:r>
          </a:p>
        </p:txBody>
      </p:sp>
    </p:spTree>
    <p:extLst>
      <p:ext uri="{BB962C8B-B14F-4D97-AF65-F5344CB8AC3E}">
        <p14:creationId xmlns:p14="http://schemas.microsoft.com/office/powerpoint/2010/main" val="2290275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cs typeface="Avenir Black"/>
              </a:rPr>
              <a:t>What to do?  </a:t>
            </a:r>
          </a:p>
        </p:txBody>
      </p:sp>
      <p:sp>
        <p:nvSpPr>
          <p:cNvPr id="3" name="Rectangle 2"/>
          <p:cNvSpPr/>
          <p:nvPr/>
        </p:nvSpPr>
        <p:spPr>
          <a:xfrm>
            <a:off x="378016" y="1162393"/>
            <a:ext cx="10528796" cy="3494803"/>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srgbClr val="002060"/>
                </a:solidFill>
              </a:rPr>
              <a:t>Put people on the task</a:t>
            </a:r>
          </a:p>
          <a:p>
            <a:pPr marL="685800" lvl="1" indent="-228600">
              <a:lnSpc>
                <a:spcPct val="90000"/>
              </a:lnSpc>
              <a:spcBef>
                <a:spcPts val="500"/>
              </a:spcBef>
              <a:buFont typeface="Arial" panose="020B0604020202020204" pitchFamily="34" charset="0"/>
              <a:buChar char="•"/>
            </a:pPr>
            <a:r>
              <a:rPr lang="en-US" sz="2400" dirty="0">
                <a:solidFill>
                  <a:srgbClr val="002060"/>
                </a:solidFill>
              </a:rPr>
              <a:t>Internal</a:t>
            </a:r>
          </a:p>
          <a:p>
            <a:pPr marL="1143000" lvl="2" indent="-228600">
              <a:lnSpc>
                <a:spcPct val="90000"/>
              </a:lnSpc>
              <a:spcBef>
                <a:spcPts val="500"/>
              </a:spcBef>
              <a:buFont typeface="Arial" panose="020B0604020202020204" pitchFamily="34" charset="0"/>
              <a:buChar char="•"/>
            </a:pPr>
            <a:r>
              <a:rPr lang="en-US" sz="2000" dirty="0">
                <a:solidFill>
                  <a:srgbClr val="002060"/>
                </a:solidFill>
              </a:rPr>
              <a:t>Complexity requires human attention</a:t>
            </a:r>
          </a:p>
          <a:p>
            <a:pPr marL="1143000" lvl="2" indent="-228600">
              <a:lnSpc>
                <a:spcPct val="90000"/>
              </a:lnSpc>
              <a:spcBef>
                <a:spcPts val="500"/>
              </a:spcBef>
              <a:buFont typeface="Arial" panose="020B0604020202020204" pitchFamily="34" charset="0"/>
              <a:buChar char="•"/>
            </a:pPr>
            <a:r>
              <a:rPr lang="en-US" sz="2000" dirty="0">
                <a:solidFill>
                  <a:srgbClr val="002060"/>
                </a:solidFill>
              </a:rPr>
              <a:t>Human engagement increases knowledge; “knowing demands doing”</a:t>
            </a:r>
          </a:p>
          <a:p>
            <a:pPr lvl="2">
              <a:lnSpc>
                <a:spcPct val="90000"/>
              </a:lnSpc>
              <a:spcBef>
                <a:spcPts val="500"/>
              </a:spcBef>
            </a:pPr>
            <a:endParaRPr lang="en-US" sz="2000" dirty="0">
              <a:solidFill>
                <a:srgbClr val="002060"/>
              </a:solidFill>
            </a:endParaRPr>
          </a:p>
          <a:p>
            <a:pPr marL="685800" lvl="1" indent="-228600">
              <a:lnSpc>
                <a:spcPct val="90000"/>
              </a:lnSpc>
              <a:spcBef>
                <a:spcPts val="500"/>
              </a:spcBef>
              <a:buFont typeface="Arial" panose="020B0604020202020204" pitchFamily="34" charset="0"/>
              <a:buChar char="•"/>
            </a:pPr>
            <a:r>
              <a:rPr lang="en-US" sz="2400" dirty="0">
                <a:solidFill>
                  <a:srgbClr val="002060"/>
                </a:solidFill>
              </a:rPr>
              <a:t>External</a:t>
            </a:r>
          </a:p>
          <a:p>
            <a:pPr marL="1143000" lvl="2" indent="-228600">
              <a:lnSpc>
                <a:spcPct val="90000"/>
              </a:lnSpc>
              <a:spcBef>
                <a:spcPts val="500"/>
              </a:spcBef>
              <a:buFont typeface="Arial" panose="020B0604020202020204" pitchFamily="34" charset="0"/>
              <a:buChar char="•"/>
            </a:pPr>
            <a:r>
              <a:rPr lang="en-US" sz="2000" dirty="0">
                <a:solidFill>
                  <a:srgbClr val="002060"/>
                </a:solidFill>
              </a:rPr>
              <a:t>Consultants (process improvement &amp; knowledge creation)</a:t>
            </a:r>
          </a:p>
          <a:p>
            <a:pPr marL="1143000" lvl="2" indent="-228600">
              <a:lnSpc>
                <a:spcPct val="90000"/>
              </a:lnSpc>
              <a:spcBef>
                <a:spcPts val="500"/>
              </a:spcBef>
              <a:buFont typeface="Arial" panose="020B0604020202020204" pitchFamily="34" charset="0"/>
              <a:buChar char="•"/>
            </a:pPr>
            <a:r>
              <a:rPr lang="en-US" sz="2000" dirty="0">
                <a:solidFill>
                  <a:srgbClr val="002060"/>
                </a:solidFill>
              </a:rPr>
              <a:t>Auditors (Have time to do what you don’t/ educate) </a:t>
            </a:r>
          </a:p>
          <a:p>
            <a:pPr marL="228600" lvl="0" indent="-228600">
              <a:lnSpc>
                <a:spcPct val="90000"/>
              </a:lnSpc>
              <a:spcBef>
                <a:spcPts val="1000"/>
              </a:spcBef>
              <a:buFont typeface="Arial" panose="020B0604020202020204" pitchFamily="34" charset="0"/>
              <a:buChar char="•"/>
            </a:pPr>
            <a:endParaRPr lang="en-US" sz="2800" dirty="0">
              <a:solidFill>
                <a:prstClr val="black"/>
              </a:solidFill>
            </a:endParaRPr>
          </a:p>
        </p:txBody>
      </p:sp>
    </p:spTree>
    <p:extLst>
      <p:ext uri="{BB962C8B-B14F-4D97-AF65-F5344CB8AC3E}">
        <p14:creationId xmlns:p14="http://schemas.microsoft.com/office/powerpoint/2010/main" val="1573191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016" y="452123"/>
            <a:ext cx="10150284" cy="584775"/>
          </a:xfrm>
          <a:prstGeom prst="rect">
            <a:avLst/>
          </a:prstGeom>
          <a:noFill/>
        </p:spPr>
        <p:txBody>
          <a:bodyPr wrap="square" rtlCol="0">
            <a:spAutoFit/>
          </a:bodyPr>
          <a:lstStyle/>
          <a:p>
            <a:pPr defTabSz="539222"/>
            <a:r>
              <a:rPr lang="en-US" sz="3200" b="1" dirty="0">
                <a:solidFill>
                  <a:srgbClr val="C00000"/>
                </a:solidFill>
                <a:cs typeface="Avenir Black"/>
              </a:rPr>
              <a:t>Summary  </a:t>
            </a:r>
          </a:p>
        </p:txBody>
      </p:sp>
      <p:sp>
        <p:nvSpPr>
          <p:cNvPr id="3" name="Rectangle 2"/>
          <p:cNvSpPr/>
          <p:nvPr/>
        </p:nvSpPr>
        <p:spPr>
          <a:xfrm>
            <a:off x="236076" y="1162501"/>
            <a:ext cx="8851769" cy="5990358"/>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400" dirty="0">
                <a:solidFill>
                  <a:srgbClr val="002060"/>
                </a:solidFill>
              </a:rPr>
              <a:t>So what do we need to know??</a:t>
            </a:r>
          </a:p>
          <a:p>
            <a:pPr marL="685800" lvl="1" indent="-228600">
              <a:lnSpc>
                <a:spcPct val="90000"/>
              </a:lnSpc>
              <a:spcBef>
                <a:spcPts val="1000"/>
              </a:spcBef>
              <a:buFont typeface="Arial" panose="020B0604020202020204" pitchFamily="34" charset="0"/>
              <a:buChar char="•"/>
            </a:pPr>
            <a:r>
              <a:rPr lang="en-US" sz="2000" dirty="0">
                <a:solidFill>
                  <a:srgbClr val="002060"/>
                </a:solidFill>
              </a:rPr>
              <a:t>Remember that transportation is the largest variable cost the supply chain—it deserves our attention</a:t>
            </a:r>
          </a:p>
          <a:p>
            <a:pPr marL="685800" lvl="1" indent="-228600">
              <a:lnSpc>
                <a:spcPct val="90000"/>
              </a:lnSpc>
              <a:spcBef>
                <a:spcPts val="1000"/>
              </a:spcBef>
              <a:buFont typeface="Arial" panose="020B0604020202020204" pitchFamily="34" charset="0"/>
              <a:buChar char="•"/>
            </a:pPr>
            <a:endParaRPr lang="en-US" sz="2000" dirty="0">
              <a:solidFill>
                <a:srgbClr val="002060"/>
              </a:solidFill>
            </a:endParaRPr>
          </a:p>
          <a:p>
            <a:pPr marL="685800" lvl="1" indent="-228600">
              <a:lnSpc>
                <a:spcPct val="90000"/>
              </a:lnSpc>
              <a:spcBef>
                <a:spcPts val="1000"/>
              </a:spcBef>
              <a:buFont typeface="Arial" panose="020B0604020202020204" pitchFamily="34" charset="0"/>
              <a:buChar char="•"/>
            </a:pPr>
            <a:r>
              <a:rPr lang="en-US" sz="2000" dirty="0">
                <a:solidFill>
                  <a:srgbClr val="002060"/>
                </a:solidFill>
              </a:rPr>
              <a:t>Lot of factors driving freight cost complexity</a:t>
            </a:r>
          </a:p>
          <a:p>
            <a:pPr marL="228600" lvl="0" indent="-228600">
              <a:lnSpc>
                <a:spcPct val="90000"/>
              </a:lnSpc>
              <a:spcBef>
                <a:spcPts val="1000"/>
              </a:spcBef>
              <a:buFont typeface="Arial" panose="020B0604020202020204" pitchFamily="34" charset="0"/>
              <a:buChar char="•"/>
            </a:pPr>
            <a:endParaRPr lang="en-US" sz="2000" dirty="0">
              <a:solidFill>
                <a:srgbClr val="002060"/>
              </a:solidFill>
            </a:endParaRPr>
          </a:p>
          <a:p>
            <a:pPr marL="685800" lvl="1" indent="-228600">
              <a:lnSpc>
                <a:spcPct val="90000"/>
              </a:lnSpc>
              <a:spcBef>
                <a:spcPts val="1000"/>
              </a:spcBef>
              <a:buFont typeface="Arial" panose="020B0604020202020204" pitchFamily="34" charset="0"/>
              <a:buChar char="•"/>
            </a:pPr>
            <a:r>
              <a:rPr lang="en-US" sz="2000" dirty="0">
                <a:solidFill>
                  <a:srgbClr val="002060"/>
                </a:solidFill>
              </a:rPr>
              <a:t>Examples familiar? You are not alone &amp; not stupid</a:t>
            </a:r>
          </a:p>
          <a:p>
            <a:pPr marL="228600" lvl="0" indent="-228600">
              <a:lnSpc>
                <a:spcPct val="90000"/>
              </a:lnSpc>
              <a:spcBef>
                <a:spcPts val="1000"/>
              </a:spcBef>
              <a:buFont typeface="Arial" panose="020B0604020202020204" pitchFamily="34" charset="0"/>
              <a:buChar char="•"/>
            </a:pPr>
            <a:endParaRPr lang="en-US" sz="2000" dirty="0">
              <a:solidFill>
                <a:srgbClr val="002060"/>
              </a:solidFill>
            </a:endParaRPr>
          </a:p>
          <a:p>
            <a:pPr marL="685800" lvl="1" indent="-228600">
              <a:lnSpc>
                <a:spcPct val="90000"/>
              </a:lnSpc>
              <a:spcBef>
                <a:spcPts val="1000"/>
              </a:spcBef>
              <a:buFont typeface="Arial" panose="020B0604020202020204" pitchFamily="34" charset="0"/>
              <a:buChar char="•"/>
            </a:pPr>
            <a:r>
              <a:rPr lang="en-US" sz="2000" dirty="0">
                <a:solidFill>
                  <a:srgbClr val="002060"/>
                </a:solidFill>
              </a:rPr>
              <a:t>Wish we could “Google” the answers or ask Siri, but it’s too complex for that approach as well</a:t>
            </a:r>
          </a:p>
          <a:p>
            <a:pPr marL="228600" lvl="0" indent="-228600">
              <a:lnSpc>
                <a:spcPct val="90000"/>
              </a:lnSpc>
              <a:spcBef>
                <a:spcPts val="1000"/>
              </a:spcBef>
              <a:buFont typeface="Arial" panose="020B0604020202020204" pitchFamily="34" charset="0"/>
              <a:buChar char="•"/>
            </a:pPr>
            <a:endParaRPr lang="en-US" sz="2000" dirty="0">
              <a:solidFill>
                <a:srgbClr val="002060"/>
              </a:solidFill>
            </a:endParaRPr>
          </a:p>
          <a:p>
            <a:pPr marL="685800" lvl="1" indent="-228600">
              <a:lnSpc>
                <a:spcPct val="90000"/>
              </a:lnSpc>
              <a:spcBef>
                <a:spcPts val="1000"/>
              </a:spcBef>
              <a:buFont typeface="Arial" panose="020B0604020202020204" pitchFamily="34" charset="0"/>
              <a:buChar char="•"/>
            </a:pPr>
            <a:r>
              <a:rPr lang="en-US" sz="2000" dirty="0">
                <a:solidFill>
                  <a:srgbClr val="002060"/>
                </a:solidFill>
              </a:rPr>
              <a:t>Much of the solution lies bringing “old fashioned”, human knowledge to bear on problems &amp; sharing what we know </a:t>
            </a:r>
          </a:p>
          <a:p>
            <a:pPr marL="228600" lvl="0" indent="-228600">
              <a:lnSpc>
                <a:spcPct val="90000"/>
              </a:lnSpc>
              <a:spcBef>
                <a:spcPts val="1000"/>
              </a:spcBef>
              <a:buFont typeface="Arial" panose="020B0604020202020204" pitchFamily="34" charset="0"/>
              <a:buChar char="•"/>
            </a:pPr>
            <a:endParaRPr lang="en-US" sz="2800" dirty="0">
              <a:solidFill>
                <a:srgbClr val="002060"/>
              </a:solidFill>
            </a:endParaRPr>
          </a:p>
          <a:p>
            <a:pPr marL="228600" lvl="0" indent="-228600">
              <a:lnSpc>
                <a:spcPct val="90000"/>
              </a:lnSpc>
              <a:spcBef>
                <a:spcPts val="1000"/>
              </a:spcBef>
              <a:buFont typeface="Arial" panose="020B0604020202020204" pitchFamily="34" charset="0"/>
              <a:buChar char="•"/>
            </a:pPr>
            <a:endParaRPr lang="en-US" sz="2800" dirty="0">
              <a:solidFill>
                <a:srgbClr val="002060"/>
              </a:solidFill>
            </a:endParaRPr>
          </a:p>
        </p:txBody>
      </p:sp>
    </p:spTree>
    <p:extLst>
      <p:ext uri="{BB962C8B-B14F-4D97-AF65-F5344CB8AC3E}">
        <p14:creationId xmlns:p14="http://schemas.microsoft.com/office/powerpoint/2010/main" val="3966397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704" y="1428868"/>
            <a:ext cx="7327882" cy="4148828"/>
          </a:xfrm>
          <a:prstGeom prst="rect">
            <a:avLst/>
          </a:prstGeom>
          <a:noFill/>
        </p:spPr>
        <p:txBody>
          <a:bodyPr wrap="square" rtlCol="0">
            <a:spAutoFit/>
          </a:bodyPr>
          <a:lstStyle/>
          <a:p>
            <a:pPr defTabSz="539222">
              <a:lnSpc>
                <a:spcPct val="110000"/>
              </a:lnSpc>
            </a:pPr>
            <a:r>
              <a:rPr lang="en-US" sz="4400" dirty="0">
                <a:solidFill>
                  <a:srgbClr val="002060"/>
                </a:solidFill>
                <a:cs typeface="Avenir Heavy"/>
              </a:rPr>
              <a:t>Freight Cost Complexities–The Price of Not Knowing</a:t>
            </a:r>
          </a:p>
          <a:p>
            <a:pPr defTabSz="539222">
              <a:lnSpc>
                <a:spcPct val="110000"/>
              </a:lnSpc>
            </a:pPr>
            <a:endParaRPr lang="en-US" sz="4400" dirty="0">
              <a:solidFill>
                <a:srgbClr val="002060"/>
              </a:solidFill>
              <a:cs typeface="Avenir Heavy"/>
            </a:endParaRPr>
          </a:p>
          <a:p>
            <a:pPr defTabSz="539222">
              <a:lnSpc>
                <a:spcPct val="110000"/>
              </a:lnSpc>
            </a:pPr>
            <a:endParaRPr lang="en-US" sz="2400" dirty="0">
              <a:solidFill>
                <a:srgbClr val="002060"/>
              </a:solidFill>
              <a:cs typeface="Avenir Heavy"/>
            </a:endParaRPr>
          </a:p>
          <a:p>
            <a:pPr defTabSz="539222"/>
            <a:r>
              <a:rPr lang="en-US" sz="2400" dirty="0">
                <a:solidFill>
                  <a:srgbClr val="002060"/>
                </a:solidFill>
                <a:cs typeface="Avenir Heavy"/>
              </a:rPr>
              <a:t>Summer Bartczak, PhD</a:t>
            </a:r>
          </a:p>
          <a:p>
            <a:pPr defTabSz="539222"/>
            <a:r>
              <a:rPr lang="en-US" sz="2400" dirty="0">
                <a:solidFill>
                  <a:srgbClr val="C00000"/>
                </a:solidFill>
                <a:cs typeface="Avenir Heavy"/>
              </a:rPr>
              <a:t>sbartczak@amtr.com</a:t>
            </a:r>
          </a:p>
          <a:p>
            <a:pPr defTabSz="539222"/>
            <a:r>
              <a:rPr lang="en-US" sz="4400" dirty="0">
                <a:cs typeface="Avenir Heavy"/>
              </a:rPr>
              <a:t> </a:t>
            </a:r>
            <a:endParaRPr lang="en-US" sz="3600" dirty="0">
              <a:cs typeface="Avenir Book"/>
            </a:endParaRPr>
          </a:p>
        </p:txBody>
      </p:sp>
      <p:sp>
        <p:nvSpPr>
          <p:cNvPr id="4" name="TextBox 3"/>
          <p:cNvSpPr txBox="1"/>
          <p:nvPr/>
        </p:nvSpPr>
        <p:spPr>
          <a:xfrm>
            <a:off x="924116" y="502923"/>
            <a:ext cx="10518584" cy="527965"/>
          </a:xfrm>
          <a:prstGeom prst="rect">
            <a:avLst/>
          </a:prstGeom>
          <a:noFill/>
        </p:spPr>
        <p:txBody>
          <a:bodyPr wrap="square" rtlCol="0">
            <a:spAutoFit/>
          </a:bodyPr>
          <a:lstStyle/>
          <a:p>
            <a:pPr defTabSz="539222"/>
            <a:r>
              <a:rPr lang="en-US" sz="2831" b="1" dirty="0">
                <a:solidFill>
                  <a:srgbClr val="17354B"/>
                </a:solidFill>
                <a:cs typeface="Avenir Black"/>
              </a:rPr>
              <a:t>											                 </a:t>
            </a:r>
            <a:r>
              <a:rPr lang="en-US" sz="2400" dirty="0">
                <a:solidFill>
                  <a:srgbClr val="C00000"/>
                </a:solidFill>
                <a:cs typeface="Avenir Black"/>
              </a:rPr>
              <a:t>PNWARS Mar ‘16</a:t>
            </a:r>
          </a:p>
        </p:txBody>
      </p:sp>
    </p:spTree>
    <p:extLst>
      <p:ext uri="{BB962C8B-B14F-4D97-AF65-F5344CB8AC3E}">
        <p14:creationId xmlns:p14="http://schemas.microsoft.com/office/powerpoint/2010/main" val="1463562011"/>
      </p:ext>
    </p:extLst>
  </p:cSld>
  <p:clrMapOvr>
    <a:masterClrMapping/>
  </p:clrMapOvr>
</p:sld>
</file>

<file path=ppt/theme/theme1.xml><?xml version="1.0" encoding="utf-8"?>
<a:theme xmlns:a="http://schemas.openxmlformats.org/drawingml/2006/main" name="AMTR">
  <a:themeElements>
    <a:clrScheme name="AMTR Colors">
      <a:dk1>
        <a:sysClr val="windowText" lastClr="000000"/>
      </a:dk1>
      <a:lt1>
        <a:srgbClr val="FFFFFE"/>
      </a:lt1>
      <a:dk2>
        <a:srgbClr val="17354B"/>
      </a:dk2>
      <a:lt2>
        <a:srgbClr val="FFFFFE"/>
      </a:lt2>
      <a:accent1>
        <a:srgbClr val="434441"/>
      </a:accent1>
      <a:accent2>
        <a:srgbClr val="C10023"/>
      </a:accent2>
      <a:accent3>
        <a:srgbClr val="9E9C98"/>
      </a:accent3>
      <a:accent4>
        <a:srgbClr val="650E19"/>
      </a:accent4>
      <a:accent5>
        <a:srgbClr val="183951"/>
      </a:accent5>
      <a:accent6>
        <a:srgbClr val="FFFFFE"/>
      </a:accent6>
      <a:hlink>
        <a:srgbClr val="141313"/>
      </a:hlink>
      <a:folHlink>
        <a:srgbClr val="5B5A5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MTR_powerpoint_v1_rev" id="{5ADD15FD-B7F9-3F4F-96E0-6978D32F37B2}" vid="{D9BF8696-81D2-8F41-B6F5-188D055A33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2348</TotalTime>
  <Words>925</Words>
  <Application>Microsoft Office PowerPoint</Application>
  <PresentationFormat>Widescreen</PresentationFormat>
  <Paragraphs>208</Paragraphs>
  <Slides>19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Avenir Black</vt:lpstr>
      <vt:lpstr>Avenir Book</vt:lpstr>
      <vt:lpstr>Avenir Heavy</vt:lpstr>
      <vt:lpstr>Calibri</vt:lpstr>
      <vt:lpstr>AMTR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Complexities Drive Freight Cost Problems Such As…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Freight Complexities— The Price of Not Knowing</dc:title>
  <dc:creator>Summer Bartczak</dc:creator>
  <cp:lastModifiedBy>Jim Sacrey</cp:lastModifiedBy>
  <cp:revision>150</cp:revision>
  <cp:lastPrinted>2016-02-18T22:27:41Z</cp:lastPrinted>
  <dcterms:created xsi:type="dcterms:W3CDTF">2016-02-10T15:40:19Z</dcterms:created>
  <dcterms:modified xsi:type="dcterms:W3CDTF">2016-03-02T16:17:39Z</dcterms:modified>
</cp:coreProperties>
</file>